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9144000" cy="5143500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image" Target="../media/image-10-3.png"/><Relationship Id="rId4" Type="http://schemas.openxmlformats.org/officeDocument/2006/relationships/image" Target="../media/image-10-4.png"/><Relationship Id="rId5" Type="http://schemas.openxmlformats.org/officeDocument/2006/relationships/image" Target="../media/image-10-5.png"/><Relationship Id="rId6" Type="http://schemas.openxmlformats.org/officeDocument/2006/relationships/image" Target="../media/image-10-6.png"/><Relationship Id="rId7" Type="http://schemas.openxmlformats.org/officeDocument/2006/relationships/image" Target="../media/image-10-7.png"/><Relationship Id="rId8" Type="http://schemas.openxmlformats.org/officeDocument/2006/relationships/image" Target="../media/image-10-8.png"/><Relationship Id="rId9" Type="http://schemas.openxmlformats.org/officeDocument/2006/relationships/image" Target="../media/image-10-9.png"/><Relationship Id="rId10" Type="http://schemas.openxmlformats.org/officeDocument/2006/relationships/image" Target="../media/image-10-10.png"/><Relationship Id="rId11" Type="http://schemas.openxmlformats.org/officeDocument/2006/relationships/image" Target="../media/image-10-11.png"/><Relationship Id="rId12" Type="http://schemas.openxmlformats.org/officeDocument/2006/relationships/image" Target="../media/image-10-12.png"/><Relationship Id="rId13" Type="http://schemas.openxmlformats.org/officeDocument/2006/relationships/image" Target="../media/image-10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image" Target="../media/image-2-6.png"/><Relationship Id="rId7" Type="http://schemas.openxmlformats.org/officeDocument/2006/relationships/image" Target="../media/image-2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image" Target="../media/image-3-7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png"/><Relationship Id="rId4" Type="http://schemas.openxmlformats.org/officeDocument/2006/relationships/image" Target="../media/image-4-4.png"/><Relationship Id="rId5" Type="http://schemas.openxmlformats.org/officeDocument/2006/relationships/image" Target="../media/image-4-5.png"/><Relationship Id="rId6" Type="http://schemas.openxmlformats.org/officeDocument/2006/relationships/image" Target="../media/image-4-6.png"/><Relationship Id="rId7" Type="http://schemas.openxmlformats.org/officeDocument/2006/relationships/image" Target="../media/image-4-7.png"/><Relationship Id="rId8" Type="http://schemas.openxmlformats.org/officeDocument/2006/relationships/image" Target="../media/image-4-8.png"/><Relationship Id="rId9" Type="http://schemas.openxmlformats.org/officeDocument/2006/relationships/image" Target="../media/image-4-9.png"/><Relationship Id="rId10" Type="http://schemas.openxmlformats.org/officeDocument/2006/relationships/image" Target="../media/image-4-10.png"/><Relationship Id="rId11" Type="http://schemas.openxmlformats.org/officeDocument/2006/relationships/slideLayout" Target="../slideLayouts/slideLayout1.xml"/><Relationship Id="rId1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image" Target="../media/image-5-6.png"/><Relationship Id="rId7" Type="http://schemas.openxmlformats.org/officeDocument/2006/relationships/image" Target="../media/image-5-7.png"/><Relationship Id="rId8" Type="http://schemas.openxmlformats.org/officeDocument/2006/relationships/image" Target="../media/image-5-8.png"/><Relationship Id="rId9" Type="http://schemas.openxmlformats.org/officeDocument/2006/relationships/image" Target="../media/image-5-9.png"/><Relationship Id="rId10" Type="http://schemas.openxmlformats.org/officeDocument/2006/relationships/image" Target="../media/image-5-10.png"/><Relationship Id="rId11" Type="http://schemas.openxmlformats.org/officeDocument/2006/relationships/image" Target="../media/image-5-11.png"/><Relationship Id="rId12" Type="http://schemas.openxmlformats.org/officeDocument/2006/relationships/image" Target="../media/image-5-12.png"/><Relationship Id="rId13" Type="http://schemas.openxmlformats.org/officeDocument/2006/relationships/image" Target="../media/image-5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image" Target="../media/image-6-7.png"/><Relationship Id="rId8" Type="http://schemas.openxmlformats.org/officeDocument/2006/relationships/image" Target="../media/image-6-8.png"/><Relationship Id="rId9" Type="http://schemas.openxmlformats.org/officeDocument/2006/relationships/image" Target="../media/image-6-9.png"/><Relationship Id="rId10" Type="http://schemas.openxmlformats.org/officeDocument/2006/relationships/image" Target="../media/image-6-10.png"/><Relationship Id="rId11" Type="http://schemas.openxmlformats.org/officeDocument/2006/relationships/image" Target="../media/image-6-11.png"/><Relationship Id="rId12" Type="http://schemas.openxmlformats.org/officeDocument/2006/relationships/image" Target="../media/image-6-12.png"/><Relationship Id="rId13" Type="http://schemas.openxmlformats.org/officeDocument/2006/relationships/image" Target="../media/image-6-13.png"/><Relationship Id="rId14" Type="http://schemas.openxmlformats.org/officeDocument/2006/relationships/image" Target="../media/image-6-14.png"/><Relationship Id="rId15" Type="http://schemas.openxmlformats.org/officeDocument/2006/relationships/image" Target="../media/image-6-15.png"/><Relationship Id="rId16" Type="http://schemas.openxmlformats.org/officeDocument/2006/relationships/image" Target="../media/image-6-16.png"/><Relationship Id="rId17" Type="http://schemas.openxmlformats.org/officeDocument/2006/relationships/slideLayout" Target="../slideLayouts/slideLayout1.xml"/><Relationship Id="rId1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6" Type="http://schemas.openxmlformats.org/officeDocument/2006/relationships/image" Target="../media/image-7-6.png"/><Relationship Id="rId7" Type="http://schemas.openxmlformats.org/officeDocument/2006/relationships/image" Target="../media/image-7-7.png"/><Relationship Id="rId8" Type="http://schemas.openxmlformats.org/officeDocument/2006/relationships/image" Target="../media/image-7-8.png"/><Relationship Id="rId9" Type="http://schemas.openxmlformats.org/officeDocument/2006/relationships/image" Target="../media/image-7-9.png"/><Relationship Id="rId10" Type="http://schemas.openxmlformats.org/officeDocument/2006/relationships/image" Target="../media/image-7-10.png"/><Relationship Id="rId11" Type="http://schemas.openxmlformats.org/officeDocument/2006/relationships/image" Target="../media/image-7-11.png"/><Relationship Id="rId12" Type="http://schemas.openxmlformats.org/officeDocument/2006/relationships/image" Target="../media/image-7-12.png"/><Relationship Id="rId13" Type="http://schemas.openxmlformats.org/officeDocument/2006/relationships/image" Target="../media/image-7-13.png"/><Relationship Id="rId14" Type="http://schemas.openxmlformats.org/officeDocument/2006/relationships/slideLayout" Target="../slideLayouts/slideLayout1.xml"/><Relationship Id="rId1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7" Type="http://schemas.openxmlformats.org/officeDocument/2006/relationships/image" Target="../media/image-8-7.png"/><Relationship Id="rId8" Type="http://schemas.openxmlformats.org/officeDocument/2006/relationships/image" Target="../media/image-8-8.png"/><Relationship Id="rId9" Type="http://schemas.openxmlformats.org/officeDocument/2006/relationships/image" Target="../media/image-8-9.png"/><Relationship Id="rId10" Type="http://schemas.openxmlformats.org/officeDocument/2006/relationships/image" Target="../media/image-8-10.png"/><Relationship Id="rId11" Type="http://schemas.openxmlformats.org/officeDocument/2006/relationships/image" Target="../media/image-8-11.png"/><Relationship Id="rId12" Type="http://schemas.openxmlformats.org/officeDocument/2006/relationships/image" Target="../media/image-8-12.png"/><Relationship Id="rId13" Type="http://schemas.openxmlformats.org/officeDocument/2006/relationships/image" Target="../media/image-8-13.png"/><Relationship Id="rId14" Type="http://schemas.openxmlformats.org/officeDocument/2006/relationships/image" Target="../media/image-8-14.png"/><Relationship Id="rId15" Type="http://schemas.openxmlformats.org/officeDocument/2006/relationships/image" Target="../media/image-8-15.png"/><Relationship Id="rId16" Type="http://schemas.openxmlformats.org/officeDocument/2006/relationships/image" Target="../media/image-8-16.png"/><Relationship Id="rId17" Type="http://schemas.openxmlformats.org/officeDocument/2006/relationships/image" Target="../media/image-8-17.png"/><Relationship Id="rId18" Type="http://schemas.openxmlformats.org/officeDocument/2006/relationships/image" Target="../media/image-8-18.png"/><Relationship Id="rId19" Type="http://schemas.openxmlformats.org/officeDocument/2006/relationships/image" Target="../media/image-8-19.png"/><Relationship Id="rId20" Type="http://schemas.openxmlformats.org/officeDocument/2006/relationships/image" Target="../media/image-8-20.png"/><Relationship Id="rId21" Type="http://schemas.openxmlformats.org/officeDocument/2006/relationships/image" Target="../media/image-8-21.png"/><Relationship Id="rId22" Type="http://schemas.openxmlformats.org/officeDocument/2006/relationships/image" Target="../media/image-8-22.png"/><Relationship Id="rId23" Type="http://schemas.openxmlformats.org/officeDocument/2006/relationships/image" Target="../media/image-8-23.png"/><Relationship Id="rId24" Type="http://schemas.openxmlformats.org/officeDocument/2006/relationships/slideLayout" Target="../slideLayouts/slideLayout1.xml"/><Relationship Id="rId2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image" Target="../media/image-9-4.png"/><Relationship Id="rId5" Type="http://schemas.openxmlformats.org/officeDocument/2006/relationships/image" Target="../media/image-9-5.png"/><Relationship Id="rId6" Type="http://schemas.openxmlformats.org/officeDocument/2006/relationships/image" Target="../media/image-9-6.png"/><Relationship Id="rId7" Type="http://schemas.openxmlformats.org/officeDocument/2006/relationships/image" Target="../media/image-9-7.png"/><Relationship Id="rId8" Type="http://schemas.openxmlformats.org/officeDocument/2006/relationships/image" Target="../media/image-9-8.png"/><Relationship Id="rId9" Type="http://schemas.openxmlformats.org/officeDocument/2006/relationships/image" Target="../media/image-9-9.png"/><Relationship Id="rId10" Type="http://schemas.openxmlformats.org/officeDocument/2006/relationships/image" Target="../media/image-9-10.png"/><Relationship Id="rId11" Type="http://schemas.openxmlformats.org/officeDocument/2006/relationships/image" Target="../media/image-9-11.png"/><Relationship Id="rId12" Type="http://schemas.openxmlformats.org/officeDocument/2006/relationships/image" Target="../media/image-9-12.png"/><Relationship Id="rId13" Type="http://schemas.openxmlformats.org/officeDocument/2006/relationships/image" Target="../media/image-9-13.png"/><Relationship Id="rId14" Type="http://schemas.openxmlformats.org/officeDocument/2006/relationships/image" Target="../media/image-9-14.png"/><Relationship Id="rId15" Type="http://schemas.openxmlformats.org/officeDocument/2006/relationships/image" Target="../media/image-9-15.png"/><Relationship Id="rId16" Type="http://schemas.openxmlformats.org/officeDocument/2006/relationships/image" Target="../media/image-9-16.png"/><Relationship Id="rId17" Type="http://schemas.openxmlformats.org/officeDocument/2006/relationships/image" Target="../media/image-9-17.png"/><Relationship Id="rId18" Type="http://schemas.openxmlformats.org/officeDocument/2006/relationships/image" Target="../media/image-9-18.png"/><Relationship Id="rId19" Type="http://schemas.openxmlformats.org/officeDocument/2006/relationships/image" Target="../media/image-9-19.png"/><Relationship Id="rId20" Type="http://schemas.openxmlformats.org/officeDocument/2006/relationships/image" Target="../media/image-9-20.png"/><Relationship Id="rId21" Type="http://schemas.openxmlformats.org/officeDocument/2006/relationships/image" Target="../media/image-9-21.png"/><Relationship Id="rId22" Type="http://schemas.openxmlformats.org/officeDocument/2006/relationships/image" Target="../media/image-9-22.png"/><Relationship Id="rId23" Type="http://schemas.openxmlformats.org/officeDocument/2006/relationships/image" Target="../media/image-9-23.png"/><Relationship Id="rId24" Type="http://schemas.openxmlformats.org/officeDocument/2006/relationships/image" Target="../media/image-9-24.png"/><Relationship Id="rId25" Type="http://schemas.openxmlformats.org/officeDocument/2006/relationships/image" Target="../media/image-9-25.png"/><Relationship Id="rId26" Type="http://schemas.openxmlformats.org/officeDocument/2006/relationships/slideLayout" Target="../slideLayouts/slideLayout1.xml"/><Relationship Id="rId27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43494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5" y="285750"/>
            <a:ext cx="1428750" cy="142875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1622189" y="1957388"/>
            <a:ext cx="5971031" cy="7000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수업을 쉽게, 자료를 예쁘게,</a:t>
            </a:r>
            <a:endParaRPr lang="en-US" sz="4050" dirty="0"/>
          </a:p>
        </p:txBody>
      </p:sp>
      <p:sp>
        <p:nvSpPr>
          <p:cNvPr id="5" name="Text 1"/>
          <p:cNvSpPr/>
          <p:nvPr/>
        </p:nvSpPr>
        <p:spPr>
          <a:xfrm>
            <a:off x="2612296" y="2574596"/>
            <a:ext cx="3990789" cy="7000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4050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협업을 효율적으로</a:t>
            </a:r>
            <a:endParaRPr lang="en-US" sz="4050" dirty="0"/>
          </a:p>
        </p:txBody>
      </p:sp>
      <p:sp>
        <p:nvSpPr>
          <p:cNvPr id="6" name="Text 2"/>
          <p:cNvSpPr/>
          <p:nvPr/>
        </p:nvSpPr>
        <p:spPr>
          <a:xfrm>
            <a:off x="3278395" y="3448980"/>
            <a:ext cx="2658619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— 디지털 도구 완전정복</a:t>
            </a:r>
            <a:endParaRPr lang="en-US" sz="2025" dirty="0"/>
          </a:p>
        </p:txBody>
      </p:sp>
      <p:sp>
        <p:nvSpPr>
          <p:cNvPr id="7" name="Text 3"/>
          <p:cNvSpPr/>
          <p:nvPr/>
        </p:nvSpPr>
        <p:spPr>
          <a:xfrm>
            <a:off x="2782044" y="4420530"/>
            <a:ext cx="3651321" cy="22860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한글학교 선생님을 위한 크롬 웹브라우저 활용 교육</a:t>
            </a:r>
            <a:endParaRPr lang="en-US" sz="1350" dirty="0"/>
          </a:p>
        </p:txBody>
      </p:sp>
      <p:sp>
        <p:nvSpPr>
          <p:cNvPr id="8" name="Shape 4"/>
          <p:cNvSpPr/>
          <p:nvPr/>
        </p:nvSpPr>
        <p:spPr>
          <a:xfrm>
            <a:off x="3929063" y="4934880"/>
            <a:ext cx="214313" cy="214313"/>
          </a:xfrm>
          <a:prstGeom prst="ellipse">
            <a:avLst/>
          </a:prstGeom>
          <a:solidFill>
            <a:srgbClr val="4285F4"/>
          </a:solidFill>
          <a:ln/>
        </p:spPr>
      </p:sp>
      <p:sp>
        <p:nvSpPr>
          <p:cNvPr id="9" name="Shape 5"/>
          <p:cNvSpPr/>
          <p:nvPr/>
        </p:nvSpPr>
        <p:spPr>
          <a:xfrm>
            <a:off x="4286250" y="4934880"/>
            <a:ext cx="214313" cy="214313"/>
          </a:xfrm>
          <a:prstGeom prst="ellipse">
            <a:avLst/>
          </a:prstGeom>
          <a:solidFill>
            <a:srgbClr val="EA4335"/>
          </a:solidFill>
          <a:ln/>
        </p:spPr>
      </p:sp>
      <p:sp>
        <p:nvSpPr>
          <p:cNvPr id="10" name="Shape 6"/>
          <p:cNvSpPr/>
          <p:nvPr/>
        </p:nvSpPr>
        <p:spPr>
          <a:xfrm>
            <a:off x="4643438" y="4934880"/>
            <a:ext cx="214313" cy="214313"/>
          </a:xfrm>
          <a:prstGeom prst="ellipse">
            <a:avLst/>
          </a:prstGeom>
          <a:solidFill>
            <a:srgbClr val="FBBC05"/>
          </a:solidFill>
          <a:ln/>
        </p:spPr>
      </p:sp>
      <p:sp>
        <p:nvSpPr>
          <p:cNvPr id="11" name="Shape 7"/>
          <p:cNvSpPr/>
          <p:nvPr/>
        </p:nvSpPr>
        <p:spPr>
          <a:xfrm>
            <a:off x="5000625" y="4934880"/>
            <a:ext cx="214313" cy="214313"/>
          </a:xfrm>
          <a:prstGeom prst="ellipse">
            <a:avLst/>
          </a:prstGeom>
          <a:solidFill>
            <a:srgbClr val="34A853"/>
          </a:solidFill>
          <a:ln/>
        </p:spPr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5221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36435" y="285750"/>
            <a:ext cx="2142567" cy="5143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700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질문 및 연락처</a:t>
            </a:r>
            <a:endParaRPr lang="en-US" sz="2700" dirty="0"/>
          </a:p>
        </p:txBody>
      </p:sp>
      <p:sp>
        <p:nvSpPr>
          <p:cNvPr id="4" name="Shape 1"/>
          <p:cNvSpPr/>
          <p:nvPr/>
        </p:nvSpPr>
        <p:spPr>
          <a:xfrm>
            <a:off x="1178719" y="1085850"/>
            <a:ext cx="3214688" cy="270748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5" name="Shape 2"/>
          <p:cNvSpPr/>
          <p:nvPr/>
        </p:nvSpPr>
        <p:spPr>
          <a:xfrm>
            <a:off x="2500313" y="1264444"/>
            <a:ext cx="571500" cy="571500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8" y="1407319"/>
            <a:ext cx="285750" cy="28575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2347140" y="1978819"/>
            <a:ext cx="949282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문의 및 지원</a:t>
            </a:r>
            <a:endParaRPr lang="en-US" sz="13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319" y="2371725"/>
            <a:ext cx="114300" cy="11430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1678781" y="2350294"/>
            <a:ext cx="41950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이메일:</a:t>
            </a:r>
            <a:endParaRPr lang="en-US" sz="900" dirty="0"/>
          </a:p>
        </p:txBody>
      </p:sp>
      <p:sp>
        <p:nvSpPr>
          <p:cNvPr id="10" name="Text 5"/>
          <p:cNvSpPr/>
          <p:nvPr/>
        </p:nvSpPr>
        <p:spPr>
          <a:xfrm>
            <a:off x="2026844" y="2350294"/>
            <a:ext cx="142339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support@koreanedu.org</a:t>
            </a:r>
            <a:endParaRPr lang="en-US" sz="90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7319" y="2628900"/>
            <a:ext cx="114300" cy="114300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1678781" y="2607469"/>
            <a:ext cx="3143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전화:</a:t>
            </a:r>
            <a:endParaRPr lang="en-US" sz="900" dirty="0"/>
          </a:p>
        </p:txBody>
      </p:sp>
      <p:sp>
        <p:nvSpPr>
          <p:cNvPr id="13" name="Text 7"/>
          <p:cNvSpPr/>
          <p:nvPr/>
        </p:nvSpPr>
        <p:spPr>
          <a:xfrm>
            <a:off x="1921669" y="2607469"/>
            <a:ext cx="7631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02-123-4567</a:t>
            </a:r>
            <a:endParaRPr lang="en-US" sz="900" dirty="0"/>
          </a:p>
        </p:txBody>
      </p:sp>
      <p:pic>
        <p:nvPicPr>
          <p:cNvPr id="14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7319" y="2886075"/>
            <a:ext cx="114300" cy="114300"/>
          </a:xfrm>
          <a:prstGeom prst="rect">
            <a:avLst/>
          </a:prstGeom>
        </p:spPr>
      </p:pic>
      <p:sp>
        <p:nvSpPr>
          <p:cNvPr id="15" name="Text 8"/>
          <p:cNvSpPr/>
          <p:nvPr/>
        </p:nvSpPr>
        <p:spPr>
          <a:xfrm>
            <a:off x="1678781" y="2864644"/>
            <a:ext cx="5543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채팅 지원:</a:t>
            </a:r>
            <a:endParaRPr lang="en-US" sz="900" dirty="0"/>
          </a:p>
        </p:txBody>
      </p:sp>
      <p:sp>
        <p:nvSpPr>
          <p:cNvPr id="16" name="Text 9"/>
          <p:cNvSpPr/>
          <p:nvPr/>
        </p:nvSpPr>
        <p:spPr>
          <a:xfrm>
            <a:off x="2161710" y="2864644"/>
            <a:ext cx="89693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평일 9:00-18:00</a:t>
            </a:r>
            <a:endParaRPr lang="en-US" sz="900" dirty="0"/>
          </a:p>
        </p:txBody>
      </p:sp>
      <p:pic>
        <p:nvPicPr>
          <p:cNvPr id="1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7319" y="3143250"/>
            <a:ext cx="114300" cy="114300"/>
          </a:xfrm>
          <a:prstGeom prst="rect">
            <a:avLst/>
          </a:prstGeom>
        </p:spPr>
      </p:pic>
      <p:sp>
        <p:nvSpPr>
          <p:cNvPr id="18" name="Text 10"/>
          <p:cNvSpPr/>
          <p:nvPr/>
        </p:nvSpPr>
        <p:spPr>
          <a:xfrm>
            <a:off x="1678781" y="3121819"/>
            <a:ext cx="33204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FAQ:</a:t>
            </a:r>
            <a:endParaRPr lang="en-US" sz="900" dirty="0"/>
          </a:p>
        </p:txBody>
      </p:sp>
      <p:sp>
        <p:nvSpPr>
          <p:cNvPr id="19" name="Text 11"/>
          <p:cNvSpPr/>
          <p:nvPr/>
        </p:nvSpPr>
        <p:spPr>
          <a:xfrm>
            <a:off x="1939389" y="3121819"/>
            <a:ext cx="140888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www.koreanedu.org/faq</a:t>
            </a:r>
            <a:endParaRPr lang="en-US" sz="900" dirty="0"/>
          </a:p>
        </p:txBody>
      </p:sp>
      <p:sp>
        <p:nvSpPr>
          <p:cNvPr id="20" name="Shape 12"/>
          <p:cNvSpPr/>
          <p:nvPr/>
        </p:nvSpPr>
        <p:spPr>
          <a:xfrm>
            <a:off x="4750594" y="1085850"/>
            <a:ext cx="3214688" cy="270748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3"/>
          <p:cNvSpPr/>
          <p:nvPr/>
        </p:nvSpPr>
        <p:spPr>
          <a:xfrm>
            <a:off x="6072188" y="1264444"/>
            <a:ext cx="571500" cy="571500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79344" y="1407319"/>
            <a:ext cx="357188" cy="285750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5862424" y="1978819"/>
            <a:ext cx="1062437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350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커뮤니티 참여</a:t>
            </a:r>
            <a:endParaRPr lang="en-US" sz="1350" dirty="0"/>
          </a:p>
        </p:txBody>
      </p:sp>
      <p:pic>
        <p:nvPicPr>
          <p:cNvPr id="24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9194" y="2371725"/>
            <a:ext cx="114300" cy="114300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5250656" y="2350294"/>
            <a:ext cx="524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웹사이트:</a:t>
            </a:r>
            <a:endParaRPr lang="en-US" sz="900" dirty="0"/>
          </a:p>
        </p:txBody>
      </p:sp>
      <p:sp>
        <p:nvSpPr>
          <p:cNvPr id="26" name="Text 16"/>
          <p:cNvSpPr/>
          <p:nvPr/>
        </p:nvSpPr>
        <p:spPr>
          <a:xfrm>
            <a:off x="5703866" y="2350294"/>
            <a:ext cx="119261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www.koreanedu.org</a:t>
            </a:r>
            <a:endParaRPr lang="en-US" sz="900" dirty="0"/>
          </a:p>
        </p:txBody>
      </p:sp>
      <p:pic>
        <p:nvPicPr>
          <p:cNvPr id="27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86338" y="2628900"/>
            <a:ext cx="100013" cy="114300"/>
          </a:xfrm>
          <a:prstGeom prst="rect">
            <a:avLst/>
          </a:prstGeom>
        </p:spPr>
      </p:pic>
      <p:sp>
        <p:nvSpPr>
          <p:cNvPr id="28" name="Text 17"/>
          <p:cNvSpPr/>
          <p:nvPr/>
        </p:nvSpPr>
        <p:spPr>
          <a:xfrm>
            <a:off x="5250656" y="2607469"/>
            <a:ext cx="6595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월간 웨비나:</a:t>
            </a:r>
            <a:endParaRPr lang="en-US" sz="900" dirty="0"/>
          </a:p>
        </p:txBody>
      </p:sp>
      <p:sp>
        <p:nvSpPr>
          <p:cNvPr id="29" name="Text 18"/>
          <p:cNvSpPr/>
          <p:nvPr/>
        </p:nvSpPr>
        <p:spPr>
          <a:xfrm>
            <a:off x="5838732" y="2607469"/>
            <a:ext cx="1136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매월 마지막 주 토요일</a:t>
            </a:r>
            <a:endParaRPr lang="en-US" sz="900" dirty="0"/>
          </a:p>
        </p:txBody>
      </p:sp>
      <p:pic>
        <p:nvPicPr>
          <p:cNvPr id="30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79194" y="2886075"/>
            <a:ext cx="114300" cy="114300"/>
          </a:xfrm>
          <a:prstGeom prst="rect">
            <a:avLst/>
          </a:prstGeom>
        </p:spPr>
      </p:pic>
      <p:sp>
        <p:nvSpPr>
          <p:cNvPr id="31" name="Text 19"/>
          <p:cNvSpPr/>
          <p:nvPr/>
        </p:nvSpPr>
        <p:spPr>
          <a:xfrm>
            <a:off x="5250656" y="2864644"/>
            <a:ext cx="52464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뉴스레터:</a:t>
            </a:r>
            <a:endParaRPr lang="en-US" sz="900" dirty="0"/>
          </a:p>
        </p:txBody>
      </p:sp>
      <p:sp>
        <p:nvSpPr>
          <p:cNvPr id="32" name="Text 20"/>
          <p:cNvSpPr/>
          <p:nvPr/>
        </p:nvSpPr>
        <p:spPr>
          <a:xfrm>
            <a:off x="5703866" y="2864644"/>
            <a:ext cx="6466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월 2회 발행</a:t>
            </a:r>
            <a:endParaRPr lang="en-US" sz="900" dirty="0"/>
          </a:p>
        </p:txBody>
      </p:sp>
      <p:sp>
        <p:nvSpPr>
          <p:cNvPr id="33" name="Shape 21"/>
          <p:cNvSpPr/>
          <p:nvPr/>
        </p:nvSpPr>
        <p:spPr>
          <a:xfrm>
            <a:off x="5679281" y="3257550"/>
            <a:ext cx="357188" cy="357188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3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04297" y="3350419"/>
            <a:ext cx="107156" cy="171450"/>
          </a:xfrm>
          <a:prstGeom prst="rect">
            <a:avLst/>
          </a:prstGeom>
        </p:spPr>
      </p:pic>
      <p:sp>
        <p:nvSpPr>
          <p:cNvPr id="35" name="Shape 22"/>
          <p:cNvSpPr/>
          <p:nvPr/>
        </p:nvSpPr>
        <p:spPr>
          <a:xfrm>
            <a:off x="6179344" y="3257550"/>
            <a:ext cx="357188" cy="357188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36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61497" y="3350419"/>
            <a:ext cx="192881" cy="171450"/>
          </a:xfrm>
          <a:prstGeom prst="rect">
            <a:avLst/>
          </a:prstGeom>
        </p:spPr>
      </p:pic>
      <p:sp>
        <p:nvSpPr>
          <p:cNvPr id="37" name="Shape 23"/>
          <p:cNvSpPr/>
          <p:nvPr/>
        </p:nvSpPr>
        <p:spPr>
          <a:xfrm>
            <a:off x="6679406" y="3257550"/>
            <a:ext cx="357188" cy="357188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38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2991" y="3350419"/>
            <a:ext cx="150019" cy="171450"/>
          </a:xfrm>
          <a:prstGeom prst="rect">
            <a:avLst/>
          </a:prstGeom>
        </p:spPr>
      </p:pic>
      <p:sp>
        <p:nvSpPr>
          <p:cNvPr id="39" name="Text 24"/>
          <p:cNvSpPr/>
          <p:nvPr/>
        </p:nvSpPr>
        <p:spPr>
          <a:xfrm>
            <a:off x="3943713" y="4150519"/>
            <a:ext cx="132801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2025" b="1" dirty="0">
                <a:solidFill>
                  <a:srgbClr val="FBBC0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감사합니다!</a:t>
            </a:r>
            <a:endParaRPr lang="en-US" sz="2025" dirty="0"/>
          </a:p>
        </p:txBody>
      </p:sp>
      <p:sp>
        <p:nvSpPr>
          <p:cNvPr id="40" name="Text 25"/>
          <p:cNvSpPr/>
          <p:nvPr/>
        </p:nvSpPr>
        <p:spPr>
          <a:xfrm>
            <a:off x="2779756" y="4679156"/>
            <a:ext cx="3655898" cy="20002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더 나은 한글교육을 위한 여러분의 디지털 여정을 응원합니다.</a:t>
            </a:r>
            <a:endParaRPr lang="en-US" sz="1125" dirty="0"/>
          </a:p>
        </p:txBody>
      </p:sp>
      <p:sp>
        <p:nvSpPr>
          <p:cNvPr id="41" name="Shape 26"/>
          <p:cNvSpPr/>
          <p:nvPr/>
        </p:nvSpPr>
        <p:spPr>
          <a:xfrm>
            <a:off x="4071938" y="5093494"/>
            <a:ext cx="142875" cy="142875"/>
          </a:xfrm>
          <a:prstGeom prst="ellipse">
            <a:avLst/>
          </a:prstGeom>
          <a:solidFill>
            <a:srgbClr val="4285F4"/>
          </a:solidFill>
          <a:ln/>
        </p:spPr>
      </p:sp>
      <p:sp>
        <p:nvSpPr>
          <p:cNvPr id="42" name="Shape 27"/>
          <p:cNvSpPr/>
          <p:nvPr/>
        </p:nvSpPr>
        <p:spPr>
          <a:xfrm>
            <a:off x="4357688" y="5093494"/>
            <a:ext cx="142875" cy="142875"/>
          </a:xfrm>
          <a:prstGeom prst="ellipse">
            <a:avLst/>
          </a:prstGeom>
          <a:solidFill>
            <a:srgbClr val="EA4335"/>
          </a:solidFill>
          <a:ln/>
        </p:spPr>
      </p:sp>
      <p:sp>
        <p:nvSpPr>
          <p:cNvPr id="43" name="Shape 28"/>
          <p:cNvSpPr/>
          <p:nvPr/>
        </p:nvSpPr>
        <p:spPr>
          <a:xfrm>
            <a:off x="4643438" y="5093494"/>
            <a:ext cx="142875" cy="142875"/>
          </a:xfrm>
          <a:prstGeom prst="ellipse">
            <a:avLst/>
          </a:prstGeom>
          <a:solidFill>
            <a:srgbClr val="FBBC05"/>
          </a:solidFill>
          <a:ln/>
        </p:spPr>
      </p:sp>
      <p:sp>
        <p:nvSpPr>
          <p:cNvPr id="44" name="Shape 29"/>
          <p:cNvSpPr/>
          <p:nvPr/>
        </p:nvSpPr>
        <p:spPr>
          <a:xfrm>
            <a:off x="4929188" y="5093494"/>
            <a:ext cx="142875" cy="142875"/>
          </a:xfrm>
          <a:prstGeom prst="ellipse">
            <a:avLst/>
          </a:prstGeom>
          <a:solidFill>
            <a:srgbClr val="34A853"/>
          </a:solidFill>
          <a:ln/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39353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00038"/>
            <a:ext cx="357188" cy="357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5813" y="285750"/>
            <a:ext cx="108473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강의 개요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85750" y="885825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교육 과정 정보</a:t>
            </a:r>
            <a:endParaRPr lang="en-US" sz="1350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819" y="1418034"/>
            <a:ext cx="142875" cy="7144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65947" y="1257300"/>
            <a:ext cx="3143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목표:</a:t>
            </a:r>
            <a:endParaRPr lang="en-US" sz="900" dirty="0"/>
          </a:p>
        </p:txBody>
      </p:sp>
      <p:sp>
        <p:nvSpPr>
          <p:cNvPr id="8" name="Text 3"/>
          <p:cNvSpPr/>
          <p:nvPr/>
        </p:nvSpPr>
        <p:spPr>
          <a:xfrm>
            <a:off x="565947" y="1257300"/>
            <a:ext cx="3601594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크롬 웹브라우저를 활용하여 한글교육의 효율성을 높이고 디지털 교육 도구를 마스터하기</a:t>
            </a:r>
            <a:endParaRPr lang="en-US" sz="90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609" y="1782366"/>
            <a:ext cx="178594" cy="7144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07219" y="1707356"/>
            <a:ext cx="3143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대상:</a:t>
            </a:r>
            <a:endParaRPr lang="en-US" sz="900" dirty="0"/>
          </a:p>
        </p:txBody>
      </p:sp>
      <p:sp>
        <p:nvSpPr>
          <p:cNvPr id="11" name="Text 5"/>
          <p:cNvSpPr/>
          <p:nvPr/>
        </p:nvSpPr>
        <p:spPr>
          <a:xfrm>
            <a:off x="850106" y="1707356"/>
            <a:ext cx="158705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한글학교 교사 및 한국어 교육자</a:t>
            </a:r>
            <a:endParaRPr lang="en-US" sz="90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1469" y="2060972"/>
            <a:ext cx="142875" cy="7144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607219" y="1985963"/>
            <a:ext cx="3143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구성:</a:t>
            </a:r>
            <a:endParaRPr lang="en-US" sz="900" dirty="0"/>
          </a:p>
        </p:txBody>
      </p:sp>
      <p:sp>
        <p:nvSpPr>
          <p:cNvPr id="14" name="Text 7"/>
          <p:cNvSpPr/>
          <p:nvPr/>
        </p:nvSpPr>
        <p:spPr>
          <a:xfrm>
            <a:off x="850106" y="1985963"/>
            <a:ext cx="23432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총 10차시 (기초 3차시, 중급 4차시, 고급 3차시)</a:t>
            </a:r>
            <a:endParaRPr lang="en-US" sz="90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609" y="2339578"/>
            <a:ext cx="178594" cy="7144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607219" y="2264569"/>
            <a:ext cx="3143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방식:</a:t>
            </a:r>
            <a:endParaRPr lang="en-US" sz="900" dirty="0"/>
          </a:p>
        </p:txBody>
      </p:sp>
      <p:sp>
        <p:nvSpPr>
          <p:cNvPr id="17" name="Text 9"/>
          <p:cNvSpPr/>
          <p:nvPr/>
        </p:nvSpPr>
        <p:spPr>
          <a:xfrm>
            <a:off x="850106" y="2264569"/>
            <a:ext cx="19121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이론 학습 + 실습 + 실제 적용 시나리오</a:t>
            </a:r>
            <a:endParaRPr lang="en-US" sz="900" dirty="0"/>
          </a:p>
        </p:txBody>
      </p:sp>
      <p:pic>
        <p:nvPicPr>
          <p:cNvPr id="1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571750"/>
            <a:ext cx="3857625" cy="1785938"/>
          </a:xfrm>
          <a:prstGeom prst="rect">
            <a:avLst/>
          </a:prstGeom>
        </p:spPr>
      </p:pic>
      <p:sp>
        <p:nvSpPr>
          <p:cNvPr id="19" name="Text 10"/>
          <p:cNvSpPr/>
          <p:nvPr/>
        </p:nvSpPr>
        <p:spPr>
          <a:xfrm>
            <a:off x="4572000" y="885825"/>
            <a:ext cx="43576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단계별 학습 내용</a:t>
            </a:r>
            <a:endParaRPr lang="en-US" sz="1350" dirty="0"/>
          </a:p>
        </p:txBody>
      </p:sp>
      <p:sp>
        <p:nvSpPr>
          <p:cNvPr id="20" name="Shape 11"/>
          <p:cNvSpPr/>
          <p:nvPr/>
        </p:nvSpPr>
        <p:spPr>
          <a:xfrm>
            <a:off x="4572000" y="1250156"/>
            <a:ext cx="4286250" cy="10858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2"/>
          <p:cNvSpPr/>
          <p:nvPr/>
        </p:nvSpPr>
        <p:spPr>
          <a:xfrm>
            <a:off x="4714875" y="1428750"/>
            <a:ext cx="142875" cy="142875"/>
          </a:xfrm>
          <a:prstGeom prst="ellipse">
            <a:avLst/>
          </a:prstGeom>
          <a:solidFill>
            <a:srgbClr val="34A853"/>
          </a:solidFill>
          <a:ln/>
        </p:spPr>
      </p:sp>
      <p:sp>
        <p:nvSpPr>
          <p:cNvPr id="22" name="Text 13"/>
          <p:cNvSpPr/>
          <p:nvPr/>
        </p:nvSpPr>
        <p:spPr>
          <a:xfrm>
            <a:off x="4929188" y="1393031"/>
            <a:ext cx="124075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기초 단계 (1-3차시)</a:t>
            </a:r>
            <a:endParaRPr lang="en-US" sz="1125" dirty="0"/>
          </a:p>
        </p:txBody>
      </p:sp>
      <p:sp>
        <p:nvSpPr>
          <p:cNvPr id="23" name="Text 14"/>
          <p:cNvSpPr/>
          <p:nvPr/>
        </p:nvSpPr>
        <p:spPr>
          <a:xfrm>
            <a:off x="4943475" y="1678781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크롬 브라우저 기본 설정과 최적화</a:t>
            </a:r>
            <a:endParaRPr lang="en-US" sz="900" dirty="0"/>
          </a:p>
        </p:txBody>
      </p:sp>
      <p:sp>
        <p:nvSpPr>
          <p:cNvPr id="24" name="Text 15"/>
          <p:cNvSpPr/>
          <p:nvPr/>
        </p:nvSpPr>
        <p:spPr>
          <a:xfrm>
            <a:off x="4943475" y="1850231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즐겨찾기와 북마크 관리 마스터</a:t>
            </a:r>
            <a:endParaRPr lang="en-US" sz="900" dirty="0"/>
          </a:p>
        </p:txBody>
      </p:sp>
      <p:sp>
        <p:nvSpPr>
          <p:cNvPr id="25" name="Text 16"/>
          <p:cNvSpPr/>
          <p:nvPr/>
        </p:nvSpPr>
        <p:spPr>
          <a:xfrm>
            <a:off x="4943475" y="2021681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필수 단축키와 효율적 탭 관리</a:t>
            </a:r>
            <a:endParaRPr lang="en-US" sz="900" dirty="0"/>
          </a:p>
        </p:txBody>
      </p:sp>
      <p:sp>
        <p:nvSpPr>
          <p:cNvPr id="26" name="Shape 17"/>
          <p:cNvSpPr/>
          <p:nvPr/>
        </p:nvSpPr>
        <p:spPr>
          <a:xfrm>
            <a:off x="4572000" y="2478881"/>
            <a:ext cx="4286250" cy="125730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7" name="Shape 18"/>
          <p:cNvSpPr/>
          <p:nvPr/>
        </p:nvSpPr>
        <p:spPr>
          <a:xfrm>
            <a:off x="4714875" y="2657475"/>
            <a:ext cx="142875" cy="142875"/>
          </a:xfrm>
          <a:prstGeom prst="ellipse">
            <a:avLst/>
          </a:prstGeom>
          <a:solidFill>
            <a:srgbClr val="FBBC05"/>
          </a:solidFill>
          <a:ln/>
        </p:spPr>
      </p:sp>
      <p:sp>
        <p:nvSpPr>
          <p:cNvPr id="28" name="Text 19"/>
          <p:cNvSpPr/>
          <p:nvPr/>
        </p:nvSpPr>
        <p:spPr>
          <a:xfrm>
            <a:off x="4929188" y="2621756"/>
            <a:ext cx="1240752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중급 단계 (4-7차시)</a:t>
            </a:r>
            <a:endParaRPr lang="en-US" sz="1125" dirty="0"/>
          </a:p>
        </p:txBody>
      </p:sp>
      <p:sp>
        <p:nvSpPr>
          <p:cNvPr id="29" name="Text 20"/>
          <p:cNvSpPr/>
          <p:nvPr/>
        </p:nvSpPr>
        <p:spPr>
          <a:xfrm>
            <a:off x="4943475" y="2907506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교육자를 위한 필수 확장프로그램</a:t>
            </a:r>
            <a:endParaRPr lang="en-US" sz="900" dirty="0"/>
          </a:p>
        </p:txBody>
      </p:sp>
      <p:sp>
        <p:nvSpPr>
          <p:cNvPr id="30" name="Text 21"/>
          <p:cNvSpPr/>
          <p:nvPr/>
        </p:nvSpPr>
        <p:spPr>
          <a:xfrm>
            <a:off x="4943475" y="3078956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교육 도구 활용 - Brisk Teaching</a:t>
            </a:r>
            <a:endParaRPr lang="en-US" sz="900" dirty="0"/>
          </a:p>
        </p:txBody>
      </p:sp>
      <p:sp>
        <p:nvSpPr>
          <p:cNvPr id="31" name="Text 22"/>
          <p:cNvSpPr/>
          <p:nvPr/>
        </p:nvSpPr>
        <p:spPr>
          <a:xfrm>
            <a:off x="4943475" y="3250406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온라인 수업 도구 활용</a:t>
            </a:r>
            <a:endParaRPr lang="en-US" sz="900" dirty="0"/>
          </a:p>
        </p:txBody>
      </p:sp>
      <p:sp>
        <p:nvSpPr>
          <p:cNvPr id="32" name="Text 23"/>
          <p:cNvSpPr/>
          <p:nvPr/>
        </p:nvSpPr>
        <p:spPr>
          <a:xfrm>
            <a:off x="4943475" y="3421856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한글교육 특화 웹사이트 활용</a:t>
            </a:r>
            <a:endParaRPr lang="en-US" sz="900" dirty="0"/>
          </a:p>
        </p:txBody>
      </p:sp>
      <p:sp>
        <p:nvSpPr>
          <p:cNvPr id="33" name="Shape 24"/>
          <p:cNvSpPr/>
          <p:nvPr/>
        </p:nvSpPr>
        <p:spPr>
          <a:xfrm>
            <a:off x="4572000" y="3879056"/>
            <a:ext cx="4286250" cy="10858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4" name="Shape 25"/>
          <p:cNvSpPr/>
          <p:nvPr/>
        </p:nvSpPr>
        <p:spPr>
          <a:xfrm>
            <a:off x="4714875" y="4057650"/>
            <a:ext cx="142875" cy="142875"/>
          </a:xfrm>
          <a:prstGeom prst="ellipse">
            <a:avLst/>
          </a:prstGeom>
          <a:solidFill>
            <a:srgbClr val="EA4335"/>
          </a:solidFill>
          <a:ln/>
        </p:spPr>
      </p:sp>
      <p:sp>
        <p:nvSpPr>
          <p:cNvPr id="35" name="Text 26"/>
          <p:cNvSpPr/>
          <p:nvPr/>
        </p:nvSpPr>
        <p:spPr>
          <a:xfrm>
            <a:off x="4929188" y="4021931"/>
            <a:ext cx="132245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고급 단계 (8-10차시)</a:t>
            </a:r>
            <a:endParaRPr lang="en-US" sz="1125" dirty="0"/>
          </a:p>
        </p:txBody>
      </p:sp>
      <p:sp>
        <p:nvSpPr>
          <p:cNvPr id="36" name="Text 27"/>
          <p:cNvSpPr/>
          <p:nvPr/>
        </p:nvSpPr>
        <p:spPr>
          <a:xfrm>
            <a:off x="4943475" y="4307681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구글 워크스페이스 연동 마스터</a:t>
            </a:r>
            <a:endParaRPr lang="en-US" sz="900" dirty="0"/>
          </a:p>
        </p:txBody>
      </p:sp>
      <p:sp>
        <p:nvSpPr>
          <p:cNvPr id="37" name="Text 28"/>
          <p:cNvSpPr/>
          <p:nvPr/>
        </p:nvSpPr>
        <p:spPr>
          <a:xfrm>
            <a:off x="4943475" y="4479131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멀티미디어 콘텐츠 제작 및 관리</a:t>
            </a:r>
            <a:endParaRPr lang="en-US" sz="900" dirty="0"/>
          </a:p>
        </p:txBody>
      </p:sp>
      <p:sp>
        <p:nvSpPr>
          <p:cNvPr id="38" name="Text 29"/>
          <p:cNvSpPr/>
          <p:nvPr/>
        </p:nvSpPr>
        <p:spPr>
          <a:xfrm>
            <a:off x="4943475" y="4650581"/>
            <a:ext cx="384333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디지털 교육 생태계 구축 및 보안</a:t>
            </a:r>
            <a:endParaRPr lang="en-US" sz="9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85759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00038"/>
            <a:ext cx="357188" cy="357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5813" y="285750"/>
            <a:ext cx="379149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기초 단계: 크롬 브라우저 기본 기능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85750" y="885825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핵심 기능 마스터하기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250156"/>
            <a:ext cx="3857625" cy="10858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428625" y="1393031"/>
            <a:ext cx="357188" cy="357188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494" y="1485900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92969" y="1393031"/>
            <a:ext cx="31789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프로필 관리</a:t>
            </a:r>
            <a:endParaRPr lang="en-US" sz="1125" dirty="0"/>
          </a:p>
        </p:txBody>
      </p:sp>
      <p:sp>
        <p:nvSpPr>
          <p:cNvPr id="10" name="Text 5"/>
          <p:cNvSpPr/>
          <p:nvPr/>
        </p:nvSpPr>
        <p:spPr>
          <a:xfrm>
            <a:off x="1035844" y="1678781"/>
            <a:ext cx="30360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개인용/업무용 프로필 분리</a:t>
            </a:r>
            <a:endParaRPr lang="en-US" sz="900" dirty="0"/>
          </a:p>
        </p:txBody>
      </p:sp>
      <p:sp>
        <p:nvSpPr>
          <p:cNvPr id="11" name="Text 6"/>
          <p:cNvSpPr/>
          <p:nvPr/>
        </p:nvSpPr>
        <p:spPr>
          <a:xfrm>
            <a:off x="1035844" y="1850231"/>
            <a:ext cx="30360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학생별/학급별 프로필 설정</a:t>
            </a:r>
            <a:endParaRPr lang="en-US" sz="900" dirty="0"/>
          </a:p>
        </p:txBody>
      </p:sp>
      <p:sp>
        <p:nvSpPr>
          <p:cNvPr id="12" name="Text 7"/>
          <p:cNvSpPr/>
          <p:nvPr/>
        </p:nvSpPr>
        <p:spPr>
          <a:xfrm>
            <a:off x="1035844" y="2021681"/>
            <a:ext cx="30360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설정 및 북마크 동기화</a:t>
            </a:r>
            <a:endParaRPr lang="en-US" sz="900" dirty="0"/>
          </a:p>
        </p:txBody>
      </p:sp>
      <p:sp>
        <p:nvSpPr>
          <p:cNvPr id="13" name="Shape 8"/>
          <p:cNvSpPr/>
          <p:nvPr/>
        </p:nvSpPr>
        <p:spPr>
          <a:xfrm>
            <a:off x="285750" y="2478881"/>
            <a:ext cx="3857625" cy="10858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4" name="Shape 9"/>
          <p:cNvSpPr/>
          <p:nvPr/>
        </p:nvSpPr>
        <p:spPr>
          <a:xfrm>
            <a:off x="428625" y="2621756"/>
            <a:ext cx="357188" cy="357188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1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25" y="2714625"/>
            <a:ext cx="128588" cy="171450"/>
          </a:xfrm>
          <a:prstGeom prst="rect">
            <a:avLst/>
          </a:prstGeom>
        </p:spPr>
      </p:pic>
      <p:sp>
        <p:nvSpPr>
          <p:cNvPr id="16" name="Text 10"/>
          <p:cNvSpPr/>
          <p:nvPr/>
        </p:nvSpPr>
        <p:spPr>
          <a:xfrm>
            <a:off x="892969" y="2621756"/>
            <a:ext cx="31789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즐겨찾기 관리</a:t>
            </a:r>
            <a:endParaRPr lang="en-US" sz="1125" dirty="0"/>
          </a:p>
        </p:txBody>
      </p:sp>
      <p:sp>
        <p:nvSpPr>
          <p:cNvPr id="17" name="Text 11"/>
          <p:cNvSpPr/>
          <p:nvPr/>
        </p:nvSpPr>
        <p:spPr>
          <a:xfrm>
            <a:off x="1035844" y="2907506"/>
            <a:ext cx="30360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북마크 바 활성화 및 정리</a:t>
            </a:r>
            <a:endParaRPr lang="en-US" sz="900" dirty="0"/>
          </a:p>
        </p:txBody>
      </p:sp>
      <p:sp>
        <p:nvSpPr>
          <p:cNvPr id="18" name="Text 12"/>
          <p:cNvSpPr/>
          <p:nvPr/>
        </p:nvSpPr>
        <p:spPr>
          <a:xfrm>
            <a:off x="1035844" y="3078956"/>
            <a:ext cx="30360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폴더별 구조화 (학년별/주제별)</a:t>
            </a:r>
            <a:endParaRPr lang="en-US" sz="900" dirty="0"/>
          </a:p>
        </p:txBody>
      </p:sp>
      <p:sp>
        <p:nvSpPr>
          <p:cNvPr id="19" name="Text 13"/>
          <p:cNvSpPr/>
          <p:nvPr/>
        </p:nvSpPr>
        <p:spPr>
          <a:xfrm>
            <a:off x="1035844" y="3250406"/>
            <a:ext cx="30360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북마크 가져오기/내보내기</a:t>
            </a:r>
            <a:endParaRPr lang="en-US" sz="900" dirty="0"/>
          </a:p>
        </p:txBody>
      </p:sp>
      <p:sp>
        <p:nvSpPr>
          <p:cNvPr id="20" name="Shape 14"/>
          <p:cNvSpPr/>
          <p:nvPr/>
        </p:nvSpPr>
        <p:spPr>
          <a:xfrm>
            <a:off x="285750" y="3707606"/>
            <a:ext cx="3857625" cy="108585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5"/>
          <p:cNvSpPr/>
          <p:nvPr/>
        </p:nvSpPr>
        <p:spPr>
          <a:xfrm>
            <a:off x="428625" y="3850481"/>
            <a:ext cx="357188" cy="357188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2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494" y="3943350"/>
            <a:ext cx="171450" cy="171450"/>
          </a:xfrm>
          <a:prstGeom prst="rect">
            <a:avLst/>
          </a:prstGeom>
        </p:spPr>
      </p:pic>
      <p:sp>
        <p:nvSpPr>
          <p:cNvPr id="23" name="Text 16"/>
          <p:cNvSpPr/>
          <p:nvPr/>
        </p:nvSpPr>
        <p:spPr>
          <a:xfrm>
            <a:off x="892969" y="3850481"/>
            <a:ext cx="3178969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기본 설정 최적화</a:t>
            </a:r>
            <a:endParaRPr lang="en-US" sz="1125" dirty="0"/>
          </a:p>
        </p:txBody>
      </p:sp>
      <p:sp>
        <p:nvSpPr>
          <p:cNvPr id="24" name="Text 17"/>
          <p:cNvSpPr/>
          <p:nvPr/>
        </p:nvSpPr>
        <p:spPr>
          <a:xfrm>
            <a:off x="1035844" y="4136231"/>
            <a:ext cx="30360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시작 페이지 설정</a:t>
            </a:r>
            <a:endParaRPr lang="en-US" sz="900" dirty="0"/>
          </a:p>
        </p:txBody>
      </p:sp>
      <p:sp>
        <p:nvSpPr>
          <p:cNvPr id="25" name="Text 18"/>
          <p:cNvSpPr/>
          <p:nvPr/>
        </p:nvSpPr>
        <p:spPr>
          <a:xfrm>
            <a:off x="1035844" y="4307681"/>
            <a:ext cx="30360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검색 엔진 설정</a:t>
            </a:r>
            <a:endParaRPr lang="en-US" sz="900" dirty="0"/>
          </a:p>
        </p:txBody>
      </p:sp>
      <p:sp>
        <p:nvSpPr>
          <p:cNvPr id="26" name="Text 19"/>
          <p:cNvSpPr/>
          <p:nvPr/>
        </p:nvSpPr>
        <p:spPr>
          <a:xfrm>
            <a:off x="1035844" y="4479131"/>
            <a:ext cx="303609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l"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자동 번역 기능 활성화</a:t>
            </a:r>
            <a:endParaRPr lang="en-US" sz="900" dirty="0"/>
          </a:p>
        </p:txBody>
      </p:sp>
      <p:pic>
        <p:nvPicPr>
          <p:cNvPr id="2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885825"/>
            <a:ext cx="4286250" cy="2506703"/>
          </a:xfrm>
          <a:prstGeom prst="rect">
            <a:avLst/>
          </a:prstGeom>
        </p:spPr>
      </p:pic>
      <p:sp>
        <p:nvSpPr>
          <p:cNvPr id="28" name="Shape 20"/>
          <p:cNvSpPr/>
          <p:nvPr/>
        </p:nvSpPr>
        <p:spPr>
          <a:xfrm>
            <a:off x="4572000" y="3535403"/>
            <a:ext cx="4286250" cy="170735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9" name="Text 21"/>
          <p:cNvSpPr/>
          <p:nvPr/>
        </p:nvSpPr>
        <p:spPr>
          <a:xfrm>
            <a:off x="4714875" y="3678278"/>
            <a:ext cx="4071938" cy="21431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125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교육자를 위한 필수 단축키</a:t>
            </a:r>
            <a:endParaRPr lang="en-US" sz="1125" dirty="0"/>
          </a:p>
        </p:txBody>
      </p:sp>
      <p:sp>
        <p:nvSpPr>
          <p:cNvPr id="30" name="Shape 22"/>
          <p:cNvSpPr/>
          <p:nvPr/>
        </p:nvSpPr>
        <p:spPr>
          <a:xfrm>
            <a:off x="4714875" y="3999747"/>
            <a:ext cx="441015" cy="221456"/>
          </a:xfrm>
          <a:prstGeom prst="rect">
            <a:avLst/>
          </a:prstGeom>
          <a:solidFill>
            <a:srgbClr val="FBBC05"/>
          </a:solidFill>
          <a:ln/>
        </p:spPr>
      </p:sp>
      <p:sp>
        <p:nvSpPr>
          <p:cNvPr id="31" name="Text 23"/>
          <p:cNvSpPr/>
          <p:nvPr/>
        </p:nvSpPr>
        <p:spPr>
          <a:xfrm>
            <a:off x="4714875" y="3999747"/>
            <a:ext cx="512452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Ctrl+T</a:t>
            </a:r>
            <a:endParaRPr lang="en-US" sz="788" dirty="0"/>
          </a:p>
        </p:txBody>
      </p:sp>
      <p:sp>
        <p:nvSpPr>
          <p:cNvPr id="32" name="Text 24"/>
          <p:cNvSpPr/>
          <p:nvPr/>
        </p:nvSpPr>
        <p:spPr>
          <a:xfrm>
            <a:off x="5227327" y="4024750"/>
            <a:ext cx="55152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새 탭 열기</a:t>
            </a:r>
            <a:endParaRPr lang="en-US" sz="900" dirty="0"/>
          </a:p>
        </p:txBody>
      </p:sp>
      <p:sp>
        <p:nvSpPr>
          <p:cNvPr id="33" name="Shape 25"/>
          <p:cNvSpPr/>
          <p:nvPr/>
        </p:nvSpPr>
        <p:spPr>
          <a:xfrm>
            <a:off x="6750844" y="3999747"/>
            <a:ext cx="479831" cy="221456"/>
          </a:xfrm>
          <a:prstGeom prst="rect">
            <a:avLst/>
          </a:prstGeom>
          <a:solidFill>
            <a:srgbClr val="FBBC05"/>
          </a:solidFill>
          <a:ln/>
        </p:spPr>
      </p:sp>
      <p:sp>
        <p:nvSpPr>
          <p:cNvPr id="34" name="Text 26"/>
          <p:cNvSpPr/>
          <p:nvPr/>
        </p:nvSpPr>
        <p:spPr>
          <a:xfrm>
            <a:off x="6750844" y="3999747"/>
            <a:ext cx="551269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Ctrl+W</a:t>
            </a:r>
            <a:endParaRPr lang="en-US" sz="788" dirty="0"/>
          </a:p>
        </p:txBody>
      </p:sp>
      <p:sp>
        <p:nvSpPr>
          <p:cNvPr id="35" name="Text 27"/>
          <p:cNvSpPr/>
          <p:nvPr/>
        </p:nvSpPr>
        <p:spPr>
          <a:xfrm>
            <a:off x="7302112" y="4024750"/>
            <a:ext cx="6566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현재 탭 닫기</a:t>
            </a:r>
            <a:endParaRPr lang="en-US" sz="900" dirty="0"/>
          </a:p>
        </p:txBody>
      </p:sp>
      <p:sp>
        <p:nvSpPr>
          <p:cNvPr id="36" name="Shape 28"/>
          <p:cNvSpPr/>
          <p:nvPr/>
        </p:nvSpPr>
        <p:spPr>
          <a:xfrm>
            <a:off x="4714875" y="4292640"/>
            <a:ext cx="731676" cy="221456"/>
          </a:xfrm>
          <a:prstGeom prst="rect">
            <a:avLst/>
          </a:prstGeom>
          <a:solidFill>
            <a:srgbClr val="FBBC05"/>
          </a:solidFill>
          <a:ln/>
        </p:spPr>
      </p:sp>
      <p:sp>
        <p:nvSpPr>
          <p:cNvPr id="37" name="Text 29"/>
          <p:cNvSpPr/>
          <p:nvPr/>
        </p:nvSpPr>
        <p:spPr>
          <a:xfrm>
            <a:off x="4714875" y="4292640"/>
            <a:ext cx="803114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Ctrl+Shift+T</a:t>
            </a:r>
            <a:endParaRPr lang="en-US" sz="788" dirty="0"/>
          </a:p>
        </p:txBody>
      </p:sp>
      <p:sp>
        <p:nvSpPr>
          <p:cNvPr id="38" name="Text 30"/>
          <p:cNvSpPr/>
          <p:nvPr/>
        </p:nvSpPr>
        <p:spPr>
          <a:xfrm>
            <a:off x="5517989" y="4317643"/>
            <a:ext cx="656667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닫은 탭 복구</a:t>
            </a:r>
            <a:endParaRPr lang="en-US" sz="900" dirty="0"/>
          </a:p>
        </p:txBody>
      </p:sp>
      <p:sp>
        <p:nvSpPr>
          <p:cNvPr id="39" name="Shape 31"/>
          <p:cNvSpPr/>
          <p:nvPr/>
        </p:nvSpPr>
        <p:spPr>
          <a:xfrm>
            <a:off x="6750844" y="4292640"/>
            <a:ext cx="556738" cy="221456"/>
          </a:xfrm>
          <a:prstGeom prst="rect">
            <a:avLst/>
          </a:prstGeom>
          <a:solidFill>
            <a:srgbClr val="FBBC05"/>
          </a:solidFill>
          <a:ln/>
        </p:spPr>
      </p:sp>
      <p:sp>
        <p:nvSpPr>
          <p:cNvPr id="40" name="Text 32"/>
          <p:cNvSpPr/>
          <p:nvPr/>
        </p:nvSpPr>
        <p:spPr>
          <a:xfrm>
            <a:off x="6750844" y="4292640"/>
            <a:ext cx="628176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Ctrl+Tab</a:t>
            </a:r>
            <a:endParaRPr lang="en-US" sz="788" dirty="0"/>
          </a:p>
        </p:txBody>
      </p:sp>
      <p:sp>
        <p:nvSpPr>
          <p:cNvPr id="41" name="Text 33"/>
          <p:cNvSpPr/>
          <p:nvPr/>
        </p:nvSpPr>
        <p:spPr>
          <a:xfrm>
            <a:off x="7379019" y="4317643"/>
            <a:ext cx="866989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다음 탭으로 이동</a:t>
            </a:r>
            <a:endParaRPr lang="en-US" sz="900" dirty="0"/>
          </a:p>
        </p:txBody>
      </p:sp>
      <p:sp>
        <p:nvSpPr>
          <p:cNvPr id="42" name="Shape 34"/>
          <p:cNvSpPr/>
          <p:nvPr/>
        </p:nvSpPr>
        <p:spPr>
          <a:xfrm>
            <a:off x="4714875" y="4585534"/>
            <a:ext cx="457116" cy="221456"/>
          </a:xfrm>
          <a:prstGeom prst="rect">
            <a:avLst/>
          </a:prstGeom>
          <a:solidFill>
            <a:srgbClr val="FBBC05"/>
          </a:solidFill>
          <a:ln/>
        </p:spPr>
      </p:sp>
      <p:sp>
        <p:nvSpPr>
          <p:cNvPr id="43" name="Text 35"/>
          <p:cNvSpPr/>
          <p:nvPr/>
        </p:nvSpPr>
        <p:spPr>
          <a:xfrm>
            <a:off x="4714875" y="4585534"/>
            <a:ext cx="528554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Ctrl+D</a:t>
            </a:r>
            <a:endParaRPr lang="en-US" sz="788" dirty="0"/>
          </a:p>
        </p:txBody>
      </p:sp>
      <p:sp>
        <p:nvSpPr>
          <p:cNvPr id="44" name="Text 36"/>
          <p:cNvSpPr/>
          <p:nvPr/>
        </p:nvSpPr>
        <p:spPr>
          <a:xfrm>
            <a:off x="5243429" y="4610537"/>
            <a:ext cx="626948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북마크 추가</a:t>
            </a:r>
            <a:endParaRPr lang="en-US" sz="900" dirty="0"/>
          </a:p>
        </p:txBody>
      </p:sp>
      <p:sp>
        <p:nvSpPr>
          <p:cNvPr id="45" name="Shape 37"/>
          <p:cNvSpPr/>
          <p:nvPr/>
        </p:nvSpPr>
        <p:spPr>
          <a:xfrm>
            <a:off x="6750844" y="4585534"/>
            <a:ext cx="438029" cy="221456"/>
          </a:xfrm>
          <a:prstGeom prst="rect">
            <a:avLst/>
          </a:prstGeom>
          <a:solidFill>
            <a:srgbClr val="FBBC05"/>
          </a:solidFill>
          <a:ln/>
        </p:spPr>
      </p:sp>
      <p:sp>
        <p:nvSpPr>
          <p:cNvPr id="46" name="Text 38"/>
          <p:cNvSpPr/>
          <p:nvPr/>
        </p:nvSpPr>
        <p:spPr>
          <a:xfrm>
            <a:off x="6750844" y="4585534"/>
            <a:ext cx="509467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Ctrl+F</a:t>
            </a:r>
            <a:endParaRPr lang="en-US" sz="788" dirty="0"/>
          </a:p>
        </p:txBody>
      </p:sp>
      <p:sp>
        <p:nvSpPr>
          <p:cNvPr id="47" name="Text 39"/>
          <p:cNvSpPr/>
          <p:nvPr/>
        </p:nvSpPr>
        <p:spPr>
          <a:xfrm>
            <a:off x="7260310" y="4610537"/>
            <a:ext cx="761814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페이지 내 검색</a:t>
            </a:r>
            <a:endParaRPr lang="en-US" sz="900" dirty="0"/>
          </a:p>
        </p:txBody>
      </p:sp>
      <p:sp>
        <p:nvSpPr>
          <p:cNvPr id="48" name="Shape 40"/>
          <p:cNvSpPr/>
          <p:nvPr/>
        </p:nvSpPr>
        <p:spPr>
          <a:xfrm>
            <a:off x="4714875" y="4878428"/>
            <a:ext cx="445926" cy="221456"/>
          </a:xfrm>
          <a:prstGeom prst="rect">
            <a:avLst/>
          </a:prstGeom>
          <a:solidFill>
            <a:srgbClr val="FBBC05"/>
          </a:solidFill>
          <a:ln/>
        </p:spPr>
      </p:sp>
      <p:sp>
        <p:nvSpPr>
          <p:cNvPr id="49" name="Text 41"/>
          <p:cNvSpPr/>
          <p:nvPr/>
        </p:nvSpPr>
        <p:spPr>
          <a:xfrm>
            <a:off x="4714875" y="4878428"/>
            <a:ext cx="517364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Ctrl+P</a:t>
            </a:r>
            <a:endParaRPr lang="en-US" sz="788" dirty="0"/>
          </a:p>
        </p:txBody>
      </p:sp>
      <p:sp>
        <p:nvSpPr>
          <p:cNvPr id="50" name="Text 42"/>
          <p:cNvSpPr/>
          <p:nvPr/>
        </p:nvSpPr>
        <p:spPr>
          <a:xfrm>
            <a:off x="5232239" y="4903431"/>
            <a:ext cx="281760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인쇄</a:t>
            </a:r>
            <a:endParaRPr lang="en-US" sz="900" dirty="0"/>
          </a:p>
        </p:txBody>
      </p:sp>
      <p:sp>
        <p:nvSpPr>
          <p:cNvPr id="51" name="Shape 43"/>
          <p:cNvSpPr/>
          <p:nvPr/>
        </p:nvSpPr>
        <p:spPr>
          <a:xfrm>
            <a:off x="6750844" y="4878428"/>
            <a:ext cx="312204" cy="221456"/>
          </a:xfrm>
          <a:prstGeom prst="rect">
            <a:avLst/>
          </a:prstGeom>
          <a:solidFill>
            <a:srgbClr val="FBBC05"/>
          </a:solidFill>
          <a:ln/>
        </p:spPr>
      </p:sp>
      <p:sp>
        <p:nvSpPr>
          <p:cNvPr id="52" name="Text 44"/>
          <p:cNvSpPr/>
          <p:nvPr/>
        </p:nvSpPr>
        <p:spPr>
          <a:xfrm>
            <a:off x="6750844" y="4878428"/>
            <a:ext cx="383642" cy="221456"/>
          </a:xfrm>
          <a:prstGeom prst="rect">
            <a:avLst/>
          </a:prstGeom>
          <a:noFill/>
          <a:ln/>
        </p:spPr>
        <p:txBody>
          <a:bodyPr wrap="none" lIns="85090" tIns="42545" rIns="85090" bIns="42545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F11</a:t>
            </a:r>
            <a:endParaRPr lang="en-US" sz="788" dirty="0"/>
          </a:p>
        </p:txBody>
      </p:sp>
      <p:sp>
        <p:nvSpPr>
          <p:cNvPr id="53" name="Text 45"/>
          <p:cNvSpPr/>
          <p:nvPr/>
        </p:nvSpPr>
        <p:spPr>
          <a:xfrm>
            <a:off x="7134485" y="4903431"/>
            <a:ext cx="521801" cy="171450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전체 화면</a:t>
            </a:r>
            <a:endParaRPr lang="en-US" sz="900" dirty="0"/>
          </a:p>
        </p:txBody>
      </p:sp>
      <p:sp>
        <p:nvSpPr>
          <p:cNvPr id="54" name="Shape 46"/>
          <p:cNvSpPr/>
          <p:nvPr/>
        </p:nvSpPr>
        <p:spPr>
          <a:xfrm>
            <a:off x="4572000" y="5357059"/>
            <a:ext cx="4286250" cy="742950"/>
          </a:xfrm>
          <a:prstGeom prst="rect">
            <a:avLst/>
          </a:prstGeom>
          <a:solidFill>
            <a:srgbClr val="DBEAFE"/>
          </a:solidFill>
          <a:ln/>
        </p:spPr>
      </p:sp>
      <p:pic>
        <p:nvPicPr>
          <p:cNvPr id="55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86300" y="5499934"/>
            <a:ext cx="85725" cy="114300"/>
          </a:xfrm>
          <a:prstGeom prst="rect">
            <a:avLst/>
          </a:prstGeom>
        </p:spPr>
      </p:pic>
      <p:sp>
        <p:nvSpPr>
          <p:cNvPr id="56" name="Text 47"/>
          <p:cNvSpPr/>
          <p:nvPr/>
        </p:nvSpPr>
        <p:spPr>
          <a:xfrm>
            <a:off x="4829175" y="5478503"/>
            <a:ext cx="4166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교사 팁</a:t>
            </a:r>
            <a:endParaRPr lang="en-US" sz="900" dirty="0"/>
          </a:p>
        </p:txBody>
      </p:sp>
      <p:sp>
        <p:nvSpPr>
          <p:cNvPr id="57" name="Text 48"/>
          <p:cNvSpPr/>
          <p:nvPr/>
        </p:nvSpPr>
        <p:spPr>
          <a:xfrm>
            <a:off x="4686300" y="5642809"/>
            <a:ext cx="4129088" cy="34290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수업 전 관련 사이트를 모두 탭으로 열어두고 탭 그룹으로 저장하면 수업 준비 시간을 단축할 수 있습니다.</a:t>
            </a:r>
            <a:endParaRPr lang="en-US" sz="9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098977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00038"/>
            <a:ext cx="357188" cy="357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5813" y="285750"/>
            <a:ext cx="419781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중급 단계: 교육자를 위한 확장프로그램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85750" y="81438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수업 준비 및 자료 관리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143000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371475" y="1228725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1321594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5819" y="1228725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Fireshot</a:t>
            </a:r>
            <a:endParaRPr lang="en-US" sz="1013" dirty="0"/>
          </a:p>
        </p:txBody>
      </p:sp>
      <p:sp>
        <p:nvSpPr>
          <p:cNvPr id="10" name="Text 5"/>
          <p:cNvSpPr/>
          <p:nvPr/>
        </p:nvSpPr>
        <p:spPr>
          <a:xfrm>
            <a:off x="835819" y="1443038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전체 웹페이지 스크린샷 캡처 도구</a:t>
            </a:r>
            <a:endParaRPr lang="en-US" sz="788" dirty="0"/>
          </a:p>
        </p:txBody>
      </p:sp>
      <p:sp>
        <p:nvSpPr>
          <p:cNvPr id="11" name="Shape 6"/>
          <p:cNvSpPr/>
          <p:nvPr/>
        </p:nvSpPr>
        <p:spPr>
          <a:xfrm>
            <a:off x="835819" y="1634133"/>
            <a:ext cx="452065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12" name="Text 7"/>
          <p:cNvSpPr/>
          <p:nvPr/>
        </p:nvSpPr>
        <p:spPr>
          <a:xfrm>
            <a:off x="835819" y="1634133"/>
            <a:ext cx="523503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자료 수집</a:t>
            </a:r>
            <a:endParaRPr lang="en-US" sz="675" dirty="0"/>
          </a:p>
        </p:txBody>
      </p:sp>
      <p:sp>
        <p:nvSpPr>
          <p:cNvPr id="13" name="Shape 8"/>
          <p:cNvSpPr/>
          <p:nvPr/>
        </p:nvSpPr>
        <p:spPr>
          <a:xfrm>
            <a:off x="1353322" y="1634133"/>
            <a:ext cx="530926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14" name="Text 9"/>
          <p:cNvSpPr/>
          <p:nvPr/>
        </p:nvSpPr>
        <p:spPr>
          <a:xfrm>
            <a:off x="1353322" y="1634133"/>
            <a:ext cx="602363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이미지 저장</a:t>
            </a:r>
            <a:endParaRPr lang="en-US" sz="675" dirty="0"/>
          </a:p>
        </p:txBody>
      </p:sp>
      <p:sp>
        <p:nvSpPr>
          <p:cNvPr id="15" name="Shape 10"/>
          <p:cNvSpPr/>
          <p:nvPr/>
        </p:nvSpPr>
        <p:spPr>
          <a:xfrm>
            <a:off x="285750" y="1962745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1"/>
          <p:cNvSpPr/>
          <p:nvPr/>
        </p:nvSpPr>
        <p:spPr>
          <a:xfrm>
            <a:off x="371475" y="2048470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9" y="2141339"/>
            <a:ext cx="150019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35819" y="2048470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Keep Chrome</a:t>
            </a:r>
            <a:endParaRPr lang="en-US" sz="1013" dirty="0"/>
          </a:p>
        </p:txBody>
      </p:sp>
      <p:sp>
        <p:nvSpPr>
          <p:cNvPr id="19" name="Text 13"/>
          <p:cNvSpPr/>
          <p:nvPr/>
        </p:nvSpPr>
        <p:spPr>
          <a:xfrm>
            <a:off x="835819" y="2262783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단축키로 웹페이지 스크랩 및 메모</a:t>
            </a:r>
            <a:endParaRPr lang="en-US" sz="788" dirty="0"/>
          </a:p>
        </p:txBody>
      </p:sp>
      <p:sp>
        <p:nvSpPr>
          <p:cNvPr id="20" name="Shape 14"/>
          <p:cNvSpPr/>
          <p:nvPr/>
        </p:nvSpPr>
        <p:spPr>
          <a:xfrm>
            <a:off x="835819" y="2453878"/>
            <a:ext cx="27204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21" name="Text 15"/>
          <p:cNvSpPr/>
          <p:nvPr/>
        </p:nvSpPr>
        <p:spPr>
          <a:xfrm>
            <a:off x="835819" y="2453878"/>
            <a:ext cx="343486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메모</a:t>
            </a:r>
            <a:endParaRPr lang="en-US" sz="675" dirty="0"/>
          </a:p>
        </p:txBody>
      </p:sp>
      <p:sp>
        <p:nvSpPr>
          <p:cNvPr id="22" name="Shape 16"/>
          <p:cNvSpPr/>
          <p:nvPr/>
        </p:nvSpPr>
        <p:spPr>
          <a:xfrm>
            <a:off x="1173305" y="2453878"/>
            <a:ext cx="452065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23" name="Text 17"/>
          <p:cNvSpPr/>
          <p:nvPr/>
        </p:nvSpPr>
        <p:spPr>
          <a:xfrm>
            <a:off x="1173305" y="2453878"/>
            <a:ext cx="523503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자료 정리</a:t>
            </a:r>
            <a:endParaRPr lang="en-US" sz="675" dirty="0"/>
          </a:p>
        </p:txBody>
      </p:sp>
      <p:sp>
        <p:nvSpPr>
          <p:cNvPr id="24" name="Text 18"/>
          <p:cNvSpPr/>
          <p:nvPr/>
        </p:nvSpPr>
        <p:spPr>
          <a:xfrm>
            <a:off x="285750" y="2811066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온라인 수업 지원</a:t>
            </a:r>
            <a:endParaRPr lang="en-US" sz="1350" dirty="0"/>
          </a:p>
        </p:txBody>
      </p:sp>
      <p:sp>
        <p:nvSpPr>
          <p:cNvPr id="25" name="Shape 19"/>
          <p:cNvSpPr/>
          <p:nvPr/>
        </p:nvSpPr>
        <p:spPr>
          <a:xfrm>
            <a:off x="285750" y="3139678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Shape 20"/>
          <p:cNvSpPr/>
          <p:nvPr/>
        </p:nvSpPr>
        <p:spPr>
          <a:xfrm>
            <a:off x="371475" y="3225403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628" y="3318272"/>
            <a:ext cx="192881" cy="17145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835819" y="3225403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Video Speed Controller</a:t>
            </a:r>
            <a:endParaRPr lang="en-US" sz="1013" dirty="0"/>
          </a:p>
        </p:txBody>
      </p:sp>
      <p:sp>
        <p:nvSpPr>
          <p:cNvPr id="29" name="Text 22"/>
          <p:cNvSpPr/>
          <p:nvPr/>
        </p:nvSpPr>
        <p:spPr>
          <a:xfrm>
            <a:off x="835819" y="3439716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웹 비디오 속도 조절 (0.5배속~4배속)</a:t>
            </a:r>
            <a:endParaRPr lang="en-US" sz="788" dirty="0"/>
          </a:p>
        </p:txBody>
      </p:sp>
      <p:sp>
        <p:nvSpPr>
          <p:cNvPr id="30" name="Shape 23"/>
          <p:cNvSpPr/>
          <p:nvPr/>
        </p:nvSpPr>
        <p:spPr>
          <a:xfrm>
            <a:off x="835819" y="3630811"/>
            <a:ext cx="35090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31" name="Text 24"/>
          <p:cNvSpPr/>
          <p:nvPr/>
        </p:nvSpPr>
        <p:spPr>
          <a:xfrm>
            <a:off x="835819" y="3630811"/>
            <a:ext cx="422346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동영상</a:t>
            </a:r>
            <a:endParaRPr lang="en-US" sz="675" dirty="0"/>
          </a:p>
        </p:txBody>
      </p:sp>
      <p:sp>
        <p:nvSpPr>
          <p:cNvPr id="32" name="Shape 25"/>
          <p:cNvSpPr/>
          <p:nvPr/>
        </p:nvSpPr>
        <p:spPr>
          <a:xfrm>
            <a:off x="1252165" y="3630811"/>
            <a:ext cx="452065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33" name="Text 26"/>
          <p:cNvSpPr/>
          <p:nvPr/>
        </p:nvSpPr>
        <p:spPr>
          <a:xfrm>
            <a:off x="1252165" y="3630811"/>
            <a:ext cx="523503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학습 속도</a:t>
            </a:r>
            <a:endParaRPr lang="en-US" sz="675" dirty="0"/>
          </a:p>
        </p:txBody>
      </p:sp>
      <p:sp>
        <p:nvSpPr>
          <p:cNvPr id="34" name="Shape 27"/>
          <p:cNvSpPr/>
          <p:nvPr/>
        </p:nvSpPr>
        <p:spPr>
          <a:xfrm>
            <a:off x="285750" y="3959423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Shape 28"/>
          <p:cNvSpPr/>
          <p:nvPr/>
        </p:nvSpPr>
        <p:spPr>
          <a:xfrm>
            <a:off x="371475" y="4045148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4138017"/>
            <a:ext cx="128588" cy="171450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835819" y="4045148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Mote</a:t>
            </a:r>
            <a:endParaRPr lang="en-US" sz="1013" dirty="0"/>
          </a:p>
        </p:txBody>
      </p:sp>
      <p:sp>
        <p:nvSpPr>
          <p:cNvPr id="38" name="Text 30"/>
          <p:cNvSpPr/>
          <p:nvPr/>
        </p:nvSpPr>
        <p:spPr>
          <a:xfrm>
            <a:off x="835819" y="4259461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음성 피드백 및 지시사항 전달</a:t>
            </a:r>
            <a:endParaRPr lang="en-US" sz="788" dirty="0"/>
          </a:p>
        </p:txBody>
      </p:sp>
      <p:sp>
        <p:nvSpPr>
          <p:cNvPr id="39" name="Shape 31"/>
          <p:cNvSpPr/>
          <p:nvPr/>
        </p:nvSpPr>
        <p:spPr>
          <a:xfrm>
            <a:off x="835819" y="4450556"/>
            <a:ext cx="452065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40" name="Text 32"/>
          <p:cNvSpPr/>
          <p:nvPr/>
        </p:nvSpPr>
        <p:spPr>
          <a:xfrm>
            <a:off x="835819" y="4450556"/>
            <a:ext cx="523503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음성 메모</a:t>
            </a:r>
            <a:endParaRPr lang="en-US" sz="675" dirty="0"/>
          </a:p>
        </p:txBody>
      </p:sp>
      <p:sp>
        <p:nvSpPr>
          <p:cNvPr id="41" name="Shape 33"/>
          <p:cNvSpPr/>
          <p:nvPr/>
        </p:nvSpPr>
        <p:spPr>
          <a:xfrm>
            <a:off x="1353322" y="4450556"/>
            <a:ext cx="35090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42" name="Text 34"/>
          <p:cNvSpPr/>
          <p:nvPr/>
        </p:nvSpPr>
        <p:spPr>
          <a:xfrm>
            <a:off x="1353322" y="4450556"/>
            <a:ext cx="422346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피드백</a:t>
            </a:r>
            <a:endParaRPr lang="en-US" sz="675" dirty="0"/>
          </a:p>
        </p:txBody>
      </p:sp>
      <p:pic>
        <p:nvPicPr>
          <p:cNvPr id="4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14388"/>
            <a:ext cx="4286250" cy="1571625"/>
          </a:xfrm>
          <a:prstGeom prst="rect">
            <a:avLst/>
          </a:prstGeom>
        </p:spPr>
      </p:pic>
      <p:sp>
        <p:nvSpPr>
          <p:cNvPr id="44" name="Shape 35"/>
          <p:cNvSpPr/>
          <p:nvPr/>
        </p:nvSpPr>
        <p:spPr>
          <a:xfrm>
            <a:off x="4572000" y="2493169"/>
            <a:ext cx="4286250" cy="176450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5" name="Text 36"/>
          <p:cNvSpPr/>
          <p:nvPr/>
        </p:nvSpPr>
        <p:spPr>
          <a:xfrm>
            <a:off x="4679156" y="2600325"/>
            <a:ext cx="41433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교사들이 가장 많이 사용하는 확장프로그램</a:t>
            </a:r>
            <a:endParaRPr lang="en-US" sz="1013" dirty="0"/>
          </a:p>
        </p:txBody>
      </p:sp>
      <p:pic>
        <p:nvPicPr>
          <p:cNvPr id="4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2864644"/>
            <a:ext cx="4071938" cy="1285875"/>
          </a:xfrm>
          <a:prstGeom prst="rect">
            <a:avLst/>
          </a:prstGeom>
        </p:spPr>
      </p:pic>
      <p:sp>
        <p:nvSpPr>
          <p:cNvPr id="47" name="Shape 37"/>
          <p:cNvSpPr/>
          <p:nvPr/>
        </p:nvSpPr>
        <p:spPr>
          <a:xfrm>
            <a:off x="4572000" y="4364831"/>
            <a:ext cx="4286250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8" name="Shape 38"/>
          <p:cNvSpPr/>
          <p:nvPr/>
        </p:nvSpPr>
        <p:spPr>
          <a:xfrm>
            <a:off x="4657725" y="4450556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4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163" y="4543425"/>
            <a:ext cx="214313" cy="171450"/>
          </a:xfrm>
          <a:prstGeom prst="rect">
            <a:avLst/>
          </a:prstGeom>
        </p:spPr>
      </p:pic>
      <p:sp>
        <p:nvSpPr>
          <p:cNvPr id="50" name="Text 39"/>
          <p:cNvSpPr/>
          <p:nvPr/>
        </p:nvSpPr>
        <p:spPr>
          <a:xfrm>
            <a:off x="5122069" y="4450556"/>
            <a:ext cx="37218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Brisk Teaching</a:t>
            </a:r>
            <a:endParaRPr lang="en-US" sz="1013" dirty="0"/>
          </a:p>
        </p:txBody>
      </p:sp>
      <p:sp>
        <p:nvSpPr>
          <p:cNvPr id="51" name="Text 40"/>
          <p:cNvSpPr/>
          <p:nvPr/>
        </p:nvSpPr>
        <p:spPr>
          <a:xfrm>
            <a:off x="5122069" y="4664869"/>
            <a:ext cx="372189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기반 교사 어시스턴트</a:t>
            </a:r>
            <a:endParaRPr lang="en-US" sz="788" dirty="0"/>
          </a:p>
        </p:txBody>
      </p:sp>
      <p:sp>
        <p:nvSpPr>
          <p:cNvPr id="52" name="Shape 41"/>
          <p:cNvSpPr/>
          <p:nvPr/>
        </p:nvSpPr>
        <p:spPr>
          <a:xfrm>
            <a:off x="5122069" y="4855964"/>
            <a:ext cx="198155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53" name="Text 42"/>
          <p:cNvSpPr/>
          <p:nvPr/>
        </p:nvSpPr>
        <p:spPr>
          <a:xfrm>
            <a:off x="5122069" y="4855964"/>
            <a:ext cx="269593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</a:t>
            </a:r>
            <a:endParaRPr lang="en-US" sz="675" dirty="0"/>
          </a:p>
        </p:txBody>
      </p:sp>
      <p:sp>
        <p:nvSpPr>
          <p:cNvPr id="54" name="Shape 43"/>
          <p:cNvSpPr/>
          <p:nvPr/>
        </p:nvSpPr>
        <p:spPr>
          <a:xfrm>
            <a:off x="5385662" y="4855964"/>
            <a:ext cx="35090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55" name="Text 44"/>
          <p:cNvSpPr/>
          <p:nvPr/>
        </p:nvSpPr>
        <p:spPr>
          <a:xfrm>
            <a:off x="5385662" y="4855964"/>
            <a:ext cx="422346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자동화</a:t>
            </a:r>
            <a:endParaRPr lang="en-US" sz="675" dirty="0"/>
          </a:p>
        </p:txBody>
      </p:sp>
      <p:sp>
        <p:nvSpPr>
          <p:cNvPr id="56" name="Shape 45"/>
          <p:cNvSpPr/>
          <p:nvPr/>
        </p:nvSpPr>
        <p:spPr>
          <a:xfrm>
            <a:off x="5802009" y="4855964"/>
            <a:ext cx="27204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57" name="Text 46"/>
          <p:cNvSpPr/>
          <p:nvPr/>
        </p:nvSpPr>
        <p:spPr>
          <a:xfrm>
            <a:off x="5802009" y="4855964"/>
            <a:ext cx="343486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평가</a:t>
            </a:r>
            <a:endParaRPr lang="en-US" sz="675" dirty="0"/>
          </a:p>
        </p:txBody>
      </p:sp>
      <p:sp>
        <p:nvSpPr>
          <p:cNvPr id="58" name="Shape 47"/>
          <p:cNvSpPr/>
          <p:nvPr/>
        </p:nvSpPr>
        <p:spPr>
          <a:xfrm>
            <a:off x="4572000" y="5184577"/>
            <a:ext cx="4286250" cy="628650"/>
          </a:xfrm>
          <a:prstGeom prst="rect">
            <a:avLst/>
          </a:prstGeom>
          <a:solidFill>
            <a:srgbClr val="DBEAFE"/>
          </a:solidFill>
          <a:ln/>
        </p:spPr>
      </p:sp>
      <p:pic>
        <p:nvPicPr>
          <p:cNvPr id="59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7725" y="5298877"/>
            <a:ext cx="85725" cy="114300"/>
          </a:xfrm>
          <a:prstGeom prst="rect">
            <a:avLst/>
          </a:prstGeom>
        </p:spPr>
      </p:pic>
      <p:sp>
        <p:nvSpPr>
          <p:cNvPr id="60" name="Text 48"/>
          <p:cNvSpPr/>
          <p:nvPr/>
        </p:nvSpPr>
        <p:spPr>
          <a:xfrm>
            <a:off x="4800600" y="5277445"/>
            <a:ext cx="4166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교사 팁</a:t>
            </a:r>
            <a:endParaRPr lang="en-US" sz="900" dirty="0"/>
          </a:p>
        </p:txBody>
      </p:sp>
      <p:sp>
        <p:nvSpPr>
          <p:cNvPr id="61" name="Text 49"/>
          <p:cNvSpPr/>
          <p:nvPr/>
        </p:nvSpPr>
        <p:spPr>
          <a:xfrm>
            <a:off x="4657725" y="5441752"/>
            <a:ext cx="4186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확장프로그램은 크롬 웹 스토어에서 무료로 설치할 수 있습니다. 프로필별로 다른 확장프로그램을 설정하면 용도에 맞게 브라우저를 최적화할 수 있습니다.</a:t>
            </a:r>
            <a:endParaRPr lang="en-US" sz="788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75798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00038"/>
            <a:ext cx="357188" cy="357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5813" y="285750"/>
            <a:ext cx="3488020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중급 단계: 한글교육 특화 웹도구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85750" y="81438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정부 제공 한국어 교육 플랫폼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143000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371475" y="1228725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4" y="1321594"/>
            <a:ext cx="171450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5819" y="1228725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스터디코리안넷</a:t>
            </a:r>
            <a:endParaRPr lang="en-US" sz="1013" dirty="0"/>
          </a:p>
        </p:txBody>
      </p:sp>
      <p:sp>
        <p:nvSpPr>
          <p:cNvPr id="10" name="Text 5"/>
          <p:cNvSpPr/>
          <p:nvPr/>
        </p:nvSpPr>
        <p:spPr>
          <a:xfrm>
            <a:off x="835819" y="1443038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재외동포 한글/문화/역사 교육 종합 플랫폼</a:t>
            </a:r>
            <a:endParaRPr lang="en-US" sz="788" dirty="0"/>
          </a:p>
        </p:txBody>
      </p:sp>
      <p:sp>
        <p:nvSpPr>
          <p:cNvPr id="11" name="Shape 6"/>
          <p:cNvSpPr/>
          <p:nvPr/>
        </p:nvSpPr>
        <p:spPr>
          <a:xfrm>
            <a:off x="835819" y="1634133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12" name="Text 7"/>
          <p:cNvSpPr/>
          <p:nvPr/>
        </p:nvSpPr>
        <p:spPr>
          <a:xfrm>
            <a:off x="835819" y="1634133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교수자료</a:t>
            </a:r>
            <a:endParaRPr lang="en-US" sz="675" dirty="0"/>
          </a:p>
        </p:txBody>
      </p:sp>
      <p:sp>
        <p:nvSpPr>
          <p:cNvPr id="13" name="Shape 8"/>
          <p:cNvSpPr/>
          <p:nvPr/>
        </p:nvSpPr>
        <p:spPr>
          <a:xfrm>
            <a:off x="1331026" y="1634133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14" name="Text 9"/>
          <p:cNvSpPr/>
          <p:nvPr/>
        </p:nvSpPr>
        <p:spPr>
          <a:xfrm>
            <a:off x="1331026" y="1634133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학습자료</a:t>
            </a:r>
            <a:endParaRPr lang="en-US" sz="675" dirty="0"/>
          </a:p>
        </p:txBody>
      </p:sp>
      <p:sp>
        <p:nvSpPr>
          <p:cNvPr id="15" name="Shape 10"/>
          <p:cNvSpPr/>
          <p:nvPr/>
        </p:nvSpPr>
        <p:spPr>
          <a:xfrm>
            <a:off x="285750" y="1962745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1"/>
          <p:cNvSpPr/>
          <p:nvPr/>
        </p:nvSpPr>
        <p:spPr>
          <a:xfrm>
            <a:off x="371475" y="2048470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059" y="2141339"/>
            <a:ext cx="150019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35819" y="2048470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한국어교수학습샘터</a:t>
            </a:r>
            <a:endParaRPr lang="en-US" sz="1013" dirty="0"/>
          </a:p>
        </p:txBody>
      </p:sp>
      <p:sp>
        <p:nvSpPr>
          <p:cNvPr id="19" name="Text 13"/>
          <p:cNvSpPr/>
          <p:nvPr/>
        </p:nvSpPr>
        <p:spPr>
          <a:xfrm>
            <a:off x="835819" y="2262783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국립국어원 제공 교수 자료 및 학습 콘텐츠</a:t>
            </a:r>
            <a:endParaRPr lang="en-US" sz="788" dirty="0"/>
          </a:p>
        </p:txBody>
      </p:sp>
      <p:sp>
        <p:nvSpPr>
          <p:cNvPr id="20" name="Shape 14"/>
          <p:cNvSpPr/>
          <p:nvPr/>
        </p:nvSpPr>
        <p:spPr>
          <a:xfrm>
            <a:off x="835819" y="2453878"/>
            <a:ext cx="27204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21" name="Text 15"/>
          <p:cNvSpPr/>
          <p:nvPr/>
        </p:nvSpPr>
        <p:spPr>
          <a:xfrm>
            <a:off x="835819" y="2453878"/>
            <a:ext cx="343486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교재</a:t>
            </a:r>
            <a:endParaRPr lang="en-US" sz="675" dirty="0"/>
          </a:p>
        </p:txBody>
      </p:sp>
      <p:sp>
        <p:nvSpPr>
          <p:cNvPr id="22" name="Shape 16"/>
          <p:cNvSpPr/>
          <p:nvPr/>
        </p:nvSpPr>
        <p:spPr>
          <a:xfrm>
            <a:off x="1173305" y="2453878"/>
            <a:ext cx="508657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23" name="Text 17"/>
          <p:cNvSpPr/>
          <p:nvPr/>
        </p:nvSpPr>
        <p:spPr>
          <a:xfrm>
            <a:off x="1173305" y="2453878"/>
            <a:ext cx="580095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멀티미디어</a:t>
            </a:r>
            <a:endParaRPr lang="en-US" sz="675" dirty="0"/>
          </a:p>
        </p:txBody>
      </p:sp>
      <p:sp>
        <p:nvSpPr>
          <p:cNvPr id="24" name="Text 18"/>
          <p:cNvSpPr/>
          <p:nvPr/>
        </p:nvSpPr>
        <p:spPr>
          <a:xfrm>
            <a:off x="285750" y="2811066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한글학교 전용 자료</a:t>
            </a:r>
            <a:endParaRPr lang="en-US" sz="1350" dirty="0"/>
          </a:p>
        </p:txBody>
      </p:sp>
      <p:sp>
        <p:nvSpPr>
          <p:cNvPr id="25" name="Shape 19"/>
          <p:cNvSpPr/>
          <p:nvPr/>
        </p:nvSpPr>
        <p:spPr>
          <a:xfrm>
            <a:off x="285750" y="3139678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6" name="Shape 20"/>
          <p:cNvSpPr/>
          <p:nvPr/>
        </p:nvSpPr>
        <p:spPr>
          <a:xfrm>
            <a:off x="371475" y="3225403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27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3318272"/>
            <a:ext cx="214313" cy="171450"/>
          </a:xfrm>
          <a:prstGeom prst="rect">
            <a:avLst/>
          </a:prstGeom>
        </p:spPr>
      </p:pic>
      <p:sp>
        <p:nvSpPr>
          <p:cNvPr id="28" name="Text 21"/>
          <p:cNvSpPr/>
          <p:nvPr/>
        </p:nvSpPr>
        <p:spPr>
          <a:xfrm>
            <a:off x="835819" y="3225403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NAKS 온라인 수업자료실</a:t>
            </a:r>
            <a:endParaRPr lang="en-US" sz="1013" dirty="0"/>
          </a:p>
        </p:txBody>
      </p:sp>
      <p:sp>
        <p:nvSpPr>
          <p:cNvPr id="29" name="Text 22"/>
          <p:cNvSpPr/>
          <p:nvPr/>
        </p:nvSpPr>
        <p:spPr>
          <a:xfrm>
            <a:off x="835819" y="3439716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재미한국학교협의회 제공 교육 자료</a:t>
            </a:r>
            <a:endParaRPr lang="en-US" sz="788" dirty="0"/>
          </a:p>
        </p:txBody>
      </p:sp>
      <p:sp>
        <p:nvSpPr>
          <p:cNvPr id="30" name="Shape 23"/>
          <p:cNvSpPr/>
          <p:nvPr/>
        </p:nvSpPr>
        <p:spPr>
          <a:xfrm>
            <a:off x="835819" y="3630811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31" name="Text 24"/>
          <p:cNvSpPr/>
          <p:nvPr/>
        </p:nvSpPr>
        <p:spPr>
          <a:xfrm>
            <a:off x="835819" y="3630811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수업자료</a:t>
            </a:r>
            <a:endParaRPr lang="en-US" sz="675" dirty="0"/>
          </a:p>
        </p:txBody>
      </p:sp>
      <p:sp>
        <p:nvSpPr>
          <p:cNvPr id="32" name="Shape 25"/>
          <p:cNvSpPr/>
          <p:nvPr/>
        </p:nvSpPr>
        <p:spPr>
          <a:xfrm>
            <a:off x="1331026" y="3630811"/>
            <a:ext cx="35090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33" name="Text 26"/>
          <p:cNvSpPr/>
          <p:nvPr/>
        </p:nvSpPr>
        <p:spPr>
          <a:xfrm>
            <a:off x="1331026" y="3630811"/>
            <a:ext cx="422346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활동지</a:t>
            </a:r>
            <a:endParaRPr lang="en-US" sz="675" dirty="0"/>
          </a:p>
        </p:txBody>
      </p:sp>
      <p:sp>
        <p:nvSpPr>
          <p:cNvPr id="34" name="Shape 27"/>
          <p:cNvSpPr/>
          <p:nvPr/>
        </p:nvSpPr>
        <p:spPr>
          <a:xfrm>
            <a:off x="285750" y="3959423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Shape 28"/>
          <p:cNvSpPr/>
          <p:nvPr/>
        </p:nvSpPr>
        <p:spPr>
          <a:xfrm>
            <a:off x="371475" y="4045148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36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4138017"/>
            <a:ext cx="128588" cy="171450"/>
          </a:xfrm>
          <a:prstGeom prst="rect">
            <a:avLst/>
          </a:prstGeom>
        </p:spPr>
      </p:pic>
      <p:sp>
        <p:nvSpPr>
          <p:cNvPr id="37" name="Text 29"/>
          <p:cNvSpPr/>
          <p:nvPr/>
        </p:nvSpPr>
        <p:spPr>
          <a:xfrm>
            <a:off x="835819" y="4045148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한국어교재 전자책 뷰어</a:t>
            </a:r>
            <a:endParaRPr lang="en-US" sz="1013" dirty="0"/>
          </a:p>
        </p:txBody>
      </p:sp>
      <p:sp>
        <p:nvSpPr>
          <p:cNvPr id="38" name="Text 30"/>
          <p:cNvSpPr/>
          <p:nvPr/>
        </p:nvSpPr>
        <p:spPr>
          <a:xfrm>
            <a:off x="835819" y="4259461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해외 초중등학교 한국어교재 온라인 학습</a:t>
            </a:r>
            <a:endParaRPr lang="en-US" sz="788" dirty="0"/>
          </a:p>
        </p:txBody>
      </p:sp>
      <p:sp>
        <p:nvSpPr>
          <p:cNvPr id="39" name="Shape 31"/>
          <p:cNvSpPr/>
          <p:nvPr/>
        </p:nvSpPr>
        <p:spPr>
          <a:xfrm>
            <a:off x="835819" y="4450556"/>
            <a:ext cx="392488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40" name="Text 32"/>
          <p:cNvSpPr/>
          <p:nvPr/>
        </p:nvSpPr>
        <p:spPr>
          <a:xfrm>
            <a:off x="835819" y="4450556"/>
            <a:ext cx="463925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e-book</a:t>
            </a:r>
            <a:endParaRPr lang="en-US" sz="675" dirty="0"/>
          </a:p>
        </p:txBody>
      </p:sp>
      <p:sp>
        <p:nvSpPr>
          <p:cNvPr id="41" name="Shape 33"/>
          <p:cNvSpPr/>
          <p:nvPr/>
        </p:nvSpPr>
        <p:spPr>
          <a:xfrm>
            <a:off x="1293744" y="4450556"/>
            <a:ext cx="508657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42" name="Text 34"/>
          <p:cNvSpPr/>
          <p:nvPr/>
        </p:nvSpPr>
        <p:spPr>
          <a:xfrm>
            <a:off x="1293744" y="4450556"/>
            <a:ext cx="580095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멀티미디어</a:t>
            </a:r>
            <a:endParaRPr lang="en-US" sz="675" dirty="0"/>
          </a:p>
        </p:txBody>
      </p:sp>
      <p:pic>
        <p:nvPicPr>
          <p:cNvPr id="43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14388"/>
            <a:ext cx="4286250" cy="1571625"/>
          </a:xfrm>
          <a:prstGeom prst="rect">
            <a:avLst/>
          </a:prstGeom>
        </p:spPr>
      </p:pic>
      <p:sp>
        <p:nvSpPr>
          <p:cNvPr id="44" name="Shape 35"/>
          <p:cNvSpPr/>
          <p:nvPr/>
        </p:nvSpPr>
        <p:spPr>
          <a:xfrm>
            <a:off x="4572000" y="2493169"/>
            <a:ext cx="4286250" cy="176450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5" name="Text 36"/>
          <p:cNvSpPr/>
          <p:nvPr/>
        </p:nvSpPr>
        <p:spPr>
          <a:xfrm>
            <a:off x="4679156" y="2600325"/>
            <a:ext cx="41433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한글교육 웹사이트 활용도</a:t>
            </a:r>
            <a:endParaRPr lang="en-US" sz="1013" dirty="0"/>
          </a:p>
        </p:txBody>
      </p:sp>
      <p:pic>
        <p:nvPicPr>
          <p:cNvPr id="4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2864644"/>
            <a:ext cx="4071938" cy="1285875"/>
          </a:xfrm>
          <a:prstGeom prst="rect">
            <a:avLst/>
          </a:prstGeom>
        </p:spPr>
      </p:pic>
      <p:sp>
        <p:nvSpPr>
          <p:cNvPr id="47" name="Shape 37"/>
          <p:cNvSpPr/>
          <p:nvPr/>
        </p:nvSpPr>
        <p:spPr>
          <a:xfrm>
            <a:off x="4572000" y="4364831"/>
            <a:ext cx="4286250" cy="13930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8" name="Text 38"/>
          <p:cNvSpPr/>
          <p:nvPr/>
        </p:nvSpPr>
        <p:spPr>
          <a:xfrm>
            <a:off x="4679156" y="4471988"/>
            <a:ext cx="41433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 학습 웹사이트</a:t>
            </a:r>
            <a:endParaRPr lang="en-US" sz="1013" dirty="0"/>
          </a:p>
        </p:txBody>
      </p:sp>
      <p:pic>
        <p:nvPicPr>
          <p:cNvPr id="49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3444" y="4764881"/>
            <a:ext cx="114300" cy="114300"/>
          </a:xfrm>
          <a:prstGeom prst="rect">
            <a:avLst/>
          </a:prstGeom>
        </p:spPr>
      </p:pic>
      <p:sp>
        <p:nvSpPr>
          <p:cNvPr id="50" name="Text 39"/>
          <p:cNvSpPr/>
          <p:nvPr/>
        </p:nvSpPr>
        <p:spPr>
          <a:xfrm>
            <a:off x="4893469" y="4743450"/>
            <a:ext cx="6595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아신나 한글:</a:t>
            </a:r>
            <a:endParaRPr lang="en-US" sz="900" dirty="0"/>
          </a:p>
        </p:txBody>
      </p:sp>
      <p:sp>
        <p:nvSpPr>
          <p:cNvPr id="51" name="Text 40"/>
          <p:cNvSpPr/>
          <p:nvPr/>
        </p:nvSpPr>
        <p:spPr>
          <a:xfrm>
            <a:off x="5481544" y="4743450"/>
            <a:ext cx="1136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 기초 학습 사이트</a:t>
            </a:r>
            <a:endParaRPr lang="en-US" sz="900" dirty="0"/>
          </a:p>
        </p:txBody>
      </p:sp>
      <p:pic>
        <p:nvPicPr>
          <p:cNvPr id="5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3444" y="4993481"/>
            <a:ext cx="114300" cy="114300"/>
          </a:xfrm>
          <a:prstGeom prst="rect">
            <a:avLst/>
          </a:prstGeom>
        </p:spPr>
      </p:pic>
      <p:sp>
        <p:nvSpPr>
          <p:cNvPr id="53" name="Text 41"/>
          <p:cNvSpPr/>
          <p:nvPr/>
        </p:nvSpPr>
        <p:spPr>
          <a:xfrm>
            <a:off x="4893469" y="4972050"/>
            <a:ext cx="734969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한글또박또박:</a:t>
            </a:r>
            <a:endParaRPr lang="en-US" sz="900" dirty="0"/>
          </a:p>
        </p:txBody>
      </p:sp>
      <p:sp>
        <p:nvSpPr>
          <p:cNvPr id="54" name="Text 42"/>
          <p:cNvSpPr/>
          <p:nvPr/>
        </p:nvSpPr>
        <p:spPr>
          <a:xfrm>
            <a:off x="5557000" y="4972050"/>
            <a:ext cx="113672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 쓰기 연습 사이트</a:t>
            </a:r>
            <a:endParaRPr lang="en-US" sz="900" dirty="0"/>
          </a:p>
        </p:txBody>
      </p:sp>
      <p:pic>
        <p:nvPicPr>
          <p:cNvPr id="55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93444" y="5222081"/>
            <a:ext cx="114300" cy="114300"/>
          </a:xfrm>
          <a:prstGeom prst="rect">
            <a:avLst/>
          </a:prstGeom>
        </p:spPr>
      </p:pic>
      <p:sp>
        <p:nvSpPr>
          <p:cNvPr id="56" name="Text 43"/>
          <p:cNvSpPr/>
          <p:nvPr/>
        </p:nvSpPr>
        <p:spPr>
          <a:xfrm>
            <a:off x="4893469" y="5200650"/>
            <a:ext cx="113147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LearnKoreanTools:</a:t>
            </a:r>
            <a:endParaRPr lang="en-US" sz="900" dirty="0"/>
          </a:p>
        </p:txBody>
      </p:sp>
      <p:sp>
        <p:nvSpPr>
          <p:cNvPr id="57" name="Text 44"/>
          <p:cNvSpPr/>
          <p:nvPr/>
        </p:nvSpPr>
        <p:spPr>
          <a:xfrm>
            <a:off x="5953506" y="5200650"/>
            <a:ext cx="13470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한국어 학습 워크시트 생성</a:t>
            </a:r>
            <a:endParaRPr lang="en-US" sz="900" dirty="0"/>
          </a:p>
        </p:txBody>
      </p:sp>
      <p:pic>
        <p:nvPicPr>
          <p:cNvPr id="58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3444" y="5450681"/>
            <a:ext cx="114300" cy="114300"/>
          </a:xfrm>
          <a:prstGeom prst="rect">
            <a:avLst/>
          </a:prstGeom>
        </p:spPr>
      </p:pic>
      <p:sp>
        <p:nvSpPr>
          <p:cNvPr id="59" name="Text 45"/>
          <p:cNvSpPr/>
          <p:nvPr/>
        </p:nvSpPr>
        <p:spPr>
          <a:xfrm>
            <a:off x="4893469" y="5429250"/>
            <a:ext cx="657225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Dinolingo:</a:t>
            </a:r>
            <a:endParaRPr lang="en-US" sz="900" dirty="0"/>
          </a:p>
        </p:txBody>
      </p:sp>
      <p:sp>
        <p:nvSpPr>
          <p:cNvPr id="60" name="Text 46"/>
          <p:cNvSpPr/>
          <p:nvPr/>
        </p:nvSpPr>
        <p:spPr>
          <a:xfrm>
            <a:off x="5479256" y="5429250"/>
            <a:ext cx="13470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어린이 한국어 학습 사이트</a:t>
            </a:r>
            <a:endParaRPr lang="en-US" sz="900" dirty="0"/>
          </a:p>
        </p:txBody>
      </p:sp>
      <p:sp>
        <p:nvSpPr>
          <p:cNvPr id="61" name="Shape 47"/>
          <p:cNvSpPr/>
          <p:nvPr/>
        </p:nvSpPr>
        <p:spPr>
          <a:xfrm>
            <a:off x="4572000" y="5843588"/>
            <a:ext cx="4286250" cy="628650"/>
          </a:xfrm>
          <a:prstGeom prst="rect">
            <a:avLst/>
          </a:prstGeom>
          <a:solidFill>
            <a:srgbClr val="DBEAFE"/>
          </a:solidFill>
          <a:ln/>
        </p:spPr>
      </p:sp>
      <p:pic>
        <p:nvPicPr>
          <p:cNvPr id="62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7725" y="5957888"/>
            <a:ext cx="85725" cy="114300"/>
          </a:xfrm>
          <a:prstGeom prst="rect">
            <a:avLst/>
          </a:prstGeom>
        </p:spPr>
      </p:pic>
      <p:sp>
        <p:nvSpPr>
          <p:cNvPr id="63" name="Text 48"/>
          <p:cNvSpPr/>
          <p:nvPr/>
        </p:nvSpPr>
        <p:spPr>
          <a:xfrm>
            <a:off x="4800600" y="5936456"/>
            <a:ext cx="4166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교사 팁</a:t>
            </a:r>
            <a:endParaRPr lang="en-US" sz="900" dirty="0"/>
          </a:p>
        </p:txBody>
      </p:sp>
      <p:sp>
        <p:nvSpPr>
          <p:cNvPr id="64" name="Text 49"/>
          <p:cNvSpPr/>
          <p:nvPr/>
        </p:nvSpPr>
        <p:spPr>
          <a:xfrm>
            <a:off x="4657725" y="6100763"/>
            <a:ext cx="4186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크롬 북마크 폴더를 만들어 사이트들을 주제별로 정리하고, 크롬 동기화 기능을 활용하면 모든 기기에서 동일한 북마크를 사용할 수 있습니다.</a:t>
            </a:r>
            <a:endParaRPr lang="en-US" sz="788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765006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00038"/>
            <a:ext cx="357188" cy="357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5813" y="285750"/>
            <a:ext cx="3724628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고급 단계: 구글 워크스페이스 연동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85750" y="81438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통합 교육 플랫폼 구축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143000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371475" y="1228725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28" y="1321594"/>
            <a:ext cx="192881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5819" y="1228725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구글 클래스룸</a:t>
            </a:r>
            <a:endParaRPr lang="en-US" sz="1013" dirty="0"/>
          </a:p>
        </p:txBody>
      </p:sp>
      <p:sp>
        <p:nvSpPr>
          <p:cNvPr id="10" name="Text 5"/>
          <p:cNvSpPr/>
          <p:nvPr/>
        </p:nvSpPr>
        <p:spPr>
          <a:xfrm>
            <a:off x="835819" y="1443038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온라인 학급 관리 및 과제 배포/평가</a:t>
            </a:r>
            <a:endParaRPr lang="en-US" sz="788" dirty="0"/>
          </a:p>
        </p:txBody>
      </p:sp>
      <p:sp>
        <p:nvSpPr>
          <p:cNvPr id="11" name="Shape 6"/>
          <p:cNvSpPr/>
          <p:nvPr/>
        </p:nvSpPr>
        <p:spPr>
          <a:xfrm>
            <a:off x="835819" y="1634133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12" name="Text 7"/>
          <p:cNvSpPr/>
          <p:nvPr/>
        </p:nvSpPr>
        <p:spPr>
          <a:xfrm>
            <a:off x="835819" y="1634133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학급관리</a:t>
            </a:r>
            <a:endParaRPr lang="en-US" sz="675" dirty="0"/>
          </a:p>
        </p:txBody>
      </p:sp>
      <p:sp>
        <p:nvSpPr>
          <p:cNvPr id="13" name="Shape 8"/>
          <p:cNvSpPr/>
          <p:nvPr/>
        </p:nvSpPr>
        <p:spPr>
          <a:xfrm>
            <a:off x="1331026" y="1634133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14" name="Text 9"/>
          <p:cNvSpPr/>
          <p:nvPr/>
        </p:nvSpPr>
        <p:spPr>
          <a:xfrm>
            <a:off x="1331026" y="1634133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과제평가</a:t>
            </a:r>
            <a:endParaRPr lang="en-US" sz="675" dirty="0"/>
          </a:p>
        </p:txBody>
      </p:sp>
      <p:sp>
        <p:nvSpPr>
          <p:cNvPr id="15" name="Shape 10"/>
          <p:cNvSpPr/>
          <p:nvPr/>
        </p:nvSpPr>
        <p:spPr>
          <a:xfrm>
            <a:off x="285750" y="1962745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1"/>
          <p:cNvSpPr/>
          <p:nvPr/>
        </p:nvSpPr>
        <p:spPr>
          <a:xfrm>
            <a:off x="371475" y="2048470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775" y="2141339"/>
            <a:ext cx="128588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35819" y="2048470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구글 문서/슬라이드</a:t>
            </a:r>
            <a:endParaRPr lang="en-US" sz="1013" dirty="0"/>
          </a:p>
        </p:txBody>
      </p:sp>
      <p:sp>
        <p:nvSpPr>
          <p:cNvPr id="19" name="Text 13"/>
          <p:cNvSpPr/>
          <p:nvPr/>
        </p:nvSpPr>
        <p:spPr>
          <a:xfrm>
            <a:off x="835819" y="2262783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실시간 협업 문서 및 프레젠테이션</a:t>
            </a:r>
            <a:endParaRPr lang="en-US" sz="788" dirty="0"/>
          </a:p>
        </p:txBody>
      </p:sp>
      <p:sp>
        <p:nvSpPr>
          <p:cNvPr id="20" name="Shape 14"/>
          <p:cNvSpPr/>
          <p:nvPr/>
        </p:nvSpPr>
        <p:spPr>
          <a:xfrm>
            <a:off x="835819" y="2453878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21" name="Text 15"/>
          <p:cNvSpPr/>
          <p:nvPr/>
        </p:nvSpPr>
        <p:spPr>
          <a:xfrm>
            <a:off x="835819" y="2453878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문서작성</a:t>
            </a:r>
            <a:endParaRPr lang="en-US" sz="675" dirty="0"/>
          </a:p>
        </p:txBody>
      </p:sp>
      <p:sp>
        <p:nvSpPr>
          <p:cNvPr id="22" name="Shape 16"/>
          <p:cNvSpPr/>
          <p:nvPr/>
        </p:nvSpPr>
        <p:spPr>
          <a:xfrm>
            <a:off x="1331026" y="2453878"/>
            <a:ext cx="508657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23" name="Text 17"/>
          <p:cNvSpPr/>
          <p:nvPr/>
        </p:nvSpPr>
        <p:spPr>
          <a:xfrm>
            <a:off x="1331026" y="2453878"/>
            <a:ext cx="580095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실시간협업</a:t>
            </a:r>
            <a:endParaRPr lang="en-US" sz="675" dirty="0"/>
          </a:p>
        </p:txBody>
      </p:sp>
      <p:sp>
        <p:nvSpPr>
          <p:cNvPr id="24" name="Shape 18"/>
          <p:cNvSpPr/>
          <p:nvPr/>
        </p:nvSpPr>
        <p:spPr>
          <a:xfrm>
            <a:off x="285750" y="2782491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Shape 19"/>
          <p:cNvSpPr/>
          <p:nvPr/>
        </p:nvSpPr>
        <p:spPr>
          <a:xfrm>
            <a:off x="371475" y="2868216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913" y="2961084"/>
            <a:ext cx="214313" cy="17145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835819" y="2868216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구글 드라이브</a:t>
            </a:r>
            <a:endParaRPr lang="en-US" sz="1013" dirty="0"/>
          </a:p>
        </p:txBody>
      </p:sp>
      <p:sp>
        <p:nvSpPr>
          <p:cNvPr id="28" name="Text 21"/>
          <p:cNvSpPr/>
          <p:nvPr/>
        </p:nvSpPr>
        <p:spPr>
          <a:xfrm>
            <a:off x="835819" y="3082528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클라우드 저장소 및 파일 공유</a:t>
            </a:r>
            <a:endParaRPr lang="en-US" sz="788" dirty="0"/>
          </a:p>
        </p:txBody>
      </p:sp>
      <p:sp>
        <p:nvSpPr>
          <p:cNvPr id="29" name="Shape 22"/>
          <p:cNvSpPr/>
          <p:nvPr/>
        </p:nvSpPr>
        <p:spPr>
          <a:xfrm>
            <a:off x="835819" y="3273623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30" name="Text 23"/>
          <p:cNvSpPr/>
          <p:nvPr/>
        </p:nvSpPr>
        <p:spPr>
          <a:xfrm>
            <a:off x="835819" y="3273623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자료저장</a:t>
            </a:r>
            <a:endParaRPr lang="en-US" sz="675" dirty="0"/>
          </a:p>
        </p:txBody>
      </p:sp>
      <p:sp>
        <p:nvSpPr>
          <p:cNvPr id="31" name="Shape 24"/>
          <p:cNvSpPr/>
          <p:nvPr/>
        </p:nvSpPr>
        <p:spPr>
          <a:xfrm>
            <a:off x="1331026" y="3273623"/>
            <a:ext cx="27204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32" name="Text 25"/>
          <p:cNvSpPr/>
          <p:nvPr/>
        </p:nvSpPr>
        <p:spPr>
          <a:xfrm>
            <a:off x="1331026" y="3273623"/>
            <a:ext cx="343486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공유</a:t>
            </a:r>
            <a:endParaRPr lang="en-US" sz="675" dirty="0"/>
          </a:p>
        </p:txBody>
      </p:sp>
      <p:sp>
        <p:nvSpPr>
          <p:cNvPr id="33" name="Shape 26"/>
          <p:cNvSpPr/>
          <p:nvPr/>
        </p:nvSpPr>
        <p:spPr>
          <a:xfrm>
            <a:off x="285750" y="3602236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4" name="Shape 27"/>
          <p:cNvSpPr/>
          <p:nvPr/>
        </p:nvSpPr>
        <p:spPr>
          <a:xfrm>
            <a:off x="371475" y="3687961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628" y="3780830"/>
            <a:ext cx="192881" cy="171450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835819" y="3687961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구글 미트</a:t>
            </a:r>
            <a:endParaRPr lang="en-US" sz="1013" dirty="0"/>
          </a:p>
        </p:txBody>
      </p:sp>
      <p:sp>
        <p:nvSpPr>
          <p:cNvPr id="37" name="Text 29"/>
          <p:cNvSpPr/>
          <p:nvPr/>
        </p:nvSpPr>
        <p:spPr>
          <a:xfrm>
            <a:off x="835819" y="3902273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화상 수업 및 회의</a:t>
            </a:r>
            <a:endParaRPr lang="en-US" sz="788" dirty="0"/>
          </a:p>
        </p:txBody>
      </p:sp>
      <p:sp>
        <p:nvSpPr>
          <p:cNvPr id="38" name="Shape 30"/>
          <p:cNvSpPr/>
          <p:nvPr/>
        </p:nvSpPr>
        <p:spPr>
          <a:xfrm>
            <a:off x="835819" y="4093369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39" name="Text 31"/>
          <p:cNvSpPr/>
          <p:nvPr/>
        </p:nvSpPr>
        <p:spPr>
          <a:xfrm>
            <a:off x="835819" y="4093369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화상수업</a:t>
            </a:r>
            <a:endParaRPr lang="en-US" sz="675" dirty="0"/>
          </a:p>
        </p:txBody>
      </p:sp>
      <p:sp>
        <p:nvSpPr>
          <p:cNvPr id="40" name="Shape 32"/>
          <p:cNvSpPr/>
          <p:nvPr/>
        </p:nvSpPr>
        <p:spPr>
          <a:xfrm>
            <a:off x="1331026" y="4093369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41" name="Text 33"/>
          <p:cNvSpPr/>
          <p:nvPr/>
        </p:nvSpPr>
        <p:spPr>
          <a:xfrm>
            <a:off x="1331026" y="4093369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화면공유</a:t>
            </a:r>
            <a:endParaRPr lang="en-US" sz="675" dirty="0"/>
          </a:p>
        </p:txBody>
      </p:sp>
      <p:pic>
        <p:nvPicPr>
          <p:cNvPr id="4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14388"/>
            <a:ext cx="4286250" cy="1285875"/>
          </a:xfrm>
          <a:prstGeom prst="rect">
            <a:avLst/>
          </a:prstGeom>
        </p:spPr>
      </p:pic>
      <p:sp>
        <p:nvSpPr>
          <p:cNvPr id="43" name="Shape 34"/>
          <p:cNvSpPr/>
          <p:nvPr/>
        </p:nvSpPr>
        <p:spPr>
          <a:xfrm>
            <a:off x="4572000" y="2207419"/>
            <a:ext cx="4286250" cy="1057275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4" name="Text 35"/>
          <p:cNvSpPr/>
          <p:nvPr/>
        </p:nvSpPr>
        <p:spPr>
          <a:xfrm>
            <a:off x="4679156" y="2314575"/>
            <a:ext cx="41433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한글학교 수업 워크플로우</a:t>
            </a:r>
            <a:endParaRPr lang="en-US" sz="1013" dirty="0"/>
          </a:p>
        </p:txBody>
      </p:sp>
      <p:sp>
        <p:nvSpPr>
          <p:cNvPr id="45" name="Shape 36"/>
          <p:cNvSpPr/>
          <p:nvPr/>
        </p:nvSpPr>
        <p:spPr>
          <a:xfrm>
            <a:off x="4929188" y="2578894"/>
            <a:ext cx="357188" cy="357188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46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43488" y="2671763"/>
            <a:ext cx="128588" cy="171450"/>
          </a:xfrm>
          <a:prstGeom prst="rect">
            <a:avLst/>
          </a:prstGeom>
        </p:spPr>
      </p:pic>
      <p:sp>
        <p:nvSpPr>
          <p:cNvPr id="47" name="Text 37"/>
          <p:cNvSpPr/>
          <p:nvPr/>
        </p:nvSpPr>
        <p:spPr>
          <a:xfrm>
            <a:off x="4750594" y="3007519"/>
            <a:ext cx="7858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자료 업로드</a:t>
            </a:r>
            <a:endParaRPr lang="en-US" sz="788" dirty="0"/>
          </a:p>
        </p:txBody>
      </p:sp>
      <p:sp>
        <p:nvSpPr>
          <p:cNvPr id="48" name="Text 38"/>
          <p:cNvSpPr/>
          <p:nvPr/>
        </p:nvSpPr>
        <p:spPr>
          <a:xfrm>
            <a:off x="5557838" y="2739628"/>
            <a:ext cx="2428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BBC0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1350" dirty="0"/>
          </a:p>
        </p:txBody>
      </p:sp>
      <p:sp>
        <p:nvSpPr>
          <p:cNvPr id="49" name="Shape 39"/>
          <p:cNvSpPr/>
          <p:nvPr/>
        </p:nvSpPr>
        <p:spPr>
          <a:xfrm>
            <a:off x="6000750" y="2578894"/>
            <a:ext cx="357188" cy="357188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5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04334" y="2671763"/>
            <a:ext cx="150019" cy="171450"/>
          </a:xfrm>
          <a:prstGeom prst="rect">
            <a:avLst/>
          </a:prstGeom>
        </p:spPr>
      </p:pic>
      <p:sp>
        <p:nvSpPr>
          <p:cNvPr id="51" name="Text 40"/>
          <p:cNvSpPr/>
          <p:nvPr/>
        </p:nvSpPr>
        <p:spPr>
          <a:xfrm>
            <a:off x="5822156" y="3007519"/>
            <a:ext cx="7858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학생 공유</a:t>
            </a:r>
            <a:endParaRPr lang="en-US" sz="788" dirty="0"/>
          </a:p>
        </p:txBody>
      </p:sp>
      <p:sp>
        <p:nvSpPr>
          <p:cNvPr id="52" name="Text 41"/>
          <p:cNvSpPr/>
          <p:nvPr/>
        </p:nvSpPr>
        <p:spPr>
          <a:xfrm>
            <a:off x="6629400" y="2739628"/>
            <a:ext cx="2428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BBC0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1350" dirty="0"/>
          </a:p>
        </p:txBody>
      </p:sp>
      <p:sp>
        <p:nvSpPr>
          <p:cNvPr id="53" name="Shape 42"/>
          <p:cNvSpPr/>
          <p:nvPr/>
        </p:nvSpPr>
        <p:spPr>
          <a:xfrm>
            <a:off x="7072313" y="2578894"/>
            <a:ext cx="357188" cy="357188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54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65181" y="2671763"/>
            <a:ext cx="171450" cy="171450"/>
          </a:xfrm>
          <a:prstGeom prst="rect">
            <a:avLst/>
          </a:prstGeom>
        </p:spPr>
      </p:pic>
      <p:sp>
        <p:nvSpPr>
          <p:cNvPr id="55" name="Text 43"/>
          <p:cNvSpPr/>
          <p:nvPr/>
        </p:nvSpPr>
        <p:spPr>
          <a:xfrm>
            <a:off x="6893719" y="3007519"/>
            <a:ext cx="7858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실시간 협업</a:t>
            </a:r>
            <a:endParaRPr lang="en-US" sz="788" dirty="0"/>
          </a:p>
        </p:txBody>
      </p:sp>
      <p:sp>
        <p:nvSpPr>
          <p:cNvPr id="56" name="Text 44"/>
          <p:cNvSpPr/>
          <p:nvPr/>
        </p:nvSpPr>
        <p:spPr>
          <a:xfrm>
            <a:off x="7700963" y="2739628"/>
            <a:ext cx="2428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dirty="0">
                <a:solidFill>
                  <a:srgbClr val="FBBC0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→</a:t>
            </a:r>
            <a:endParaRPr lang="en-US" sz="1350" dirty="0"/>
          </a:p>
        </p:txBody>
      </p:sp>
      <p:sp>
        <p:nvSpPr>
          <p:cNvPr id="57" name="Shape 45"/>
          <p:cNvSpPr/>
          <p:nvPr/>
        </p:nvSpPr>
        <p:spPr>
          <a:xfrm>
            <a:off x="8143875" y="2578894"/>
            <a:ext cx="357188" cy="357188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58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36744" y="2671763"/>
            <a:ext cx="171450" cy="171450"/>
          </a:xfrm>
          <a:prstGeom prst="rect">
            <a:avLst/>
          </a:prstGeom>
        </p:spPr>
      </p:pic>
      <p:sp>
        <p:nvSpPr>
          <p:cNvPr id="59" name="Text 46"/>
          <p:cNvSpPr/>
          <p:nvPr/>
        </p:nvSpPr>
        <p:spPr>
          <a:xfrm>
            <a:off x="7965281" y="3007519"/>
            <a:ext cx="785813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피드백/평가</a:t>
            </a:r>
            <a:endParaRPr lang="en-US" sz="788" dirty="0"/>
          </a:p>
        </p:txBody>
      </p:sp>
      <p:sp>
        <p:nvSpPr>
          <p:cNvPr id="60" name="Shape 47"/>
          <p:cNvSpPr/>
          <p:nvPr/>
        </p:nvSpPr>
        <p:spPr>
          <a:xfrm>
            <a:off x="4572000" y="3371850"/>
            <a:ext cx="4286250" cy="13930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1" name="Text 48"/>
          <p:cNvSpPr/>
          <p:nvPr/>
        </p:nvSpPr>
        <p:spPr>
          <a:xfrm>
            <a:off x="4679156" y="3479006"/>
            <a:ext cx="41433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구글 워크스페이스 활용 이점</a:t>
            </a:r>
            <a:endParaRPr lang="en-US" sz="1013" dirty="0"/>
          </a:p>
        </p:txBody>
      </p:sp>
      <p:pic>
        <p:nvPicPr>
          <p:cNvPr id="6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93444" y="3771900"/>
            <a:ext cx="114300" cy="114300"/>
          </a:xfrm>
          <a:prstGeom prst="rect">
            <a:avLst/>
          </a:prstGeom>
        </p:spPr>
      </p:pic>
      <p:sp>
        <p:nvSpPr>
          <p:cNvPr id="63" name="Text 49"/>
          <p:cNvSpPr/>
          <p:nvPr/>
        </p:nvSpPr>
        <p:spPr>
          <a:xfrm>
            <a:off x="4893469" y="3750469"/>
            <a:ext cx="7646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실시간 동기화:</a:t>
            </a:r>
            <a:endParaRPr lang="en-US" sz="900" dirty="0"/>
          </a:p>
        </p:txBody>
      </p:sp>
      <p:sp>
        <p:nvSpPr>
          <p:cNvPr id="64" name="Text 50"/>
          <p:cNvSpPr/>
          <p:nvPr/>
        </p:nvSpPr>
        <p:spPr>
          <a:xfrm>
            <a:off x="5586719" y="3750469"/>
            <a:ext cx="134704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모든 기기에서 동일한 환경</a:t>
            </a:r>
            <a:endParaRPr lang="en-US" sz="900" dirty="0"/>
          </a:p>
        </p:txBody>
      </p:sp>
      <p:pic>
        <p:nvPicPr>
          <p:cNvPr id="65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79156" y="4000500"/>
            <a:ext cx="142875" cy="114300"/>
          </a:xfrm>
          <a:prstGeom prst="rect">
            <a:avLst/>
          </a:prstGeom>
        </p:spPr>
      </p:pic>
      <p:sp>
        <p:nvSpPr>
          <p:cNvPr id="66" name="Text 51"/>
          <p:cNvSpPr/>
          <p:nvPr/>
        </p:nvSpPr>
        <p:spPr>
          <a:xfrm>
            <a:off x="4893469" y="3979069"/>
            <a:ext cx="5543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협업 강화:</a:t>
            </a:r>
            <a:endParaRPr lang="en-US" sz="900" dirty="0"/>
          </a:p>
        </p:txBody>
      </p:sp>
      <p:sp>
        <p:nvSpPr>
          <p:cNvPr id="67" name="Text 52"/>
          <p:cNvSpPr/>
          <p:nvPr/>
        </p:nvSpPr>
        <p:spPr>
          <a:xfrm>
            <a:off x="5376397" y="3979069"/>
            <a:ext cx="179645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교사-학생, 교사-교사 간 실시간 협업</a:t>
            </a:r>
            <a:endParaRPr lang="en-US" sz="900" dirty="0"/>
          </a:p>
        </p:txBody>
      </p:sp>
      <p:pic>
        <p:nvPicPr>
          <p:cNvPr id="68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693444" y="4229100"/>
            <a:ext cx="114300" cy="114300"/>
          </a:xfrm>
          <a:prstGeom prst="rect">
            <a:avLst/>
          </a:prstGeom>
        </p:spPr>
      </p:pic>
      <p:sp>
        <p:nvSpPr>
          <p:cNvPr id="69" name="Text 53"/>
          <p:cNvSpPr/>
          <p:nvPr/>
        </p:nvSpPr>
        <p:spPr>
          <a:xfrm>
            <a:off x="4893469" y="4207669"/>
            <a:ext cx="5543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과제 관리:</a:t>
            </a:r>
            <a:endParaRPr lang="en-US" sz="900" dirty="0"/>
          </a:p>
        </p:txBody>
      </p:sp>
      <p:sp>
        <p:nvSpPr>
          <p:cNvPr id="70" name="Text 54"/>
          <p:cNvSpPr/>
          <p:nvPr/>
        </p:nvSpPr>
        <p:spPr>
          <a:xfrm>
            <a:off x="5376397" y="4207669"/>
            <a:ext cx="11980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배포, 제출, 평가 자동화</a:t>
            </a:r>
            <a:endParaRPr lang="en-US" sz="900" dirty="0"/>
          </a:p>
        </p:txBody>
      </p:sp>
      <p:pic>
        <p:nvPicPr>
          <p:cNvPr id="71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93444" y="4457700"/>
            <a:ext cx="114300" cy="114300"/>
          </a:xfrm>
          <a:prstGeom prst="rect">
            <a:avLst/>
          </a:prstGeom>
        </p:spPr>
      </p:pic>
      <p:sp>
        <p:nvSpPr>
          <p:cNvPr id="72" name="Text 55"/>
          <p:cNvSpPr/>
          <p:nvPr/>
        </p:nvSpPr>
        <p:spPr>
          <a:xfrm>
            <a:off x="4893469" y="4436269"/>
            <a:ext cx="5543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학습 분석:</a:t>
            </a:r>
            <a:endParaRPr lang="en-US" sz="900" dirty="0"/>
          </a:p>
        </p:txBody>
      </p:sp>
      <p:sp>
        <p:nvSpPr>
          <p:cNvPr id="73" name="Text 56"/>
          <p:cNvSpPr/>
          <p:nvPr/>
        </p:nvSpPr>
        <p:spPr>
          <a:xfrm>
            <a:off x="5376397" y="4436269"/>
            <a:ext cx="1376762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학생 참여도 및 성취도 추적</a:t>
            </a:r>
            <a:endParaRPr lang="en-US" sz="900" dirty="0"/>
          </a:p>
        </p:txBody>
      </p:sp>
      <p:sp>
        <p:nvSpPr>
          <p:cNvPr id="74" name="Shape 57"/>
          <p:cNvSpPr/>
          <p:nvPr/>
        </p:nvSpPr>
        <p:spPr>
          <a:xfrm>
            <a:off x="4572000" y="4850606"/>
            <a:ext cx="4286250" cy="628650"/>
          </a:xfrm>
          <a:prstGeom prst="rect">
            <a:avLst/>
          </a:prstGeom>
          <a:solidFill>
            <a:srgbClr val="DBEAFE"/>
          </a:solidFill>
          <a:ln/>
        </p:spPr>
      </p:sp>
      <p:pic>
        <p:nvPicPr>
          <p:cNvPr id="75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57725" y="4964906"/>
            <a:ext cx="85725" cy="114300"/>
          </a:xfrm>
          <a:prstGeom prst="rect">
            <a:avLst/>
          </a:prstGeom>
        </p:spPr>
      </p:pic>
      <p:sp>
        <p:nvSpPr>
          <p:cNvPr id="76" name="Text 58"/>
          <p:cNvSpPr/>
          <p:nvPr/>
        </p:nvSpPr>
        <p:spPr>
          <a:xfrm>
            <a:off x="4800600" y="4943475"/>
            <a:ext cx="4166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교사 팁</a:t>
            </a:r>
            <a:endParaRPr lang="en-US" sz="900" dirty="0"/>
          </a:p>
        </p:txBody>
      </p:sp>
      <p:sp>
        <p:nvSpPr>
          <p:cNvPr id="77" name="Text 59"/>
          <p:cNvSpPr/>
          <p:nvPr/>
        </p:nvSpPr>
        <p:spPr>
          <a:xfrm>
            <a:off x="4657725" y="5107781"/>
            <a:ext cx="4186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크롬 브라우저에서 구글 계정으로 로그인하면 모든 구글 워크스페이스 도구를 원활하게 연동하여 사용할 수 있습니다.</a:t>
            </a:r>
            <a:endParaRPr lang="en-US" sz="788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7158038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00038"/>
            <a:ext cx="357188" cy="357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5813" y="285750"/>
            <a:ext cx="2582521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고급 단계: AI 도구 활용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85750" y="81438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기반 교육 도구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143000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371475" y="1228725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913" y="1321594"/>
            <a:ext cx="214313" cy="171450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835819" y="1228725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Brisk Teaching</a:t>
            </a:r>
            <a:endParaRPr lang="en-US" sz="1013" dirty="0"/>
          </a:p>
        </p:txBody>
      </p:sp>
      <p:sp>
        <p:nvSpPr>
          <p:cNvPr id="10" name="Text 5"/>
          <p:cNvSpPr/>
          <p:nvPr/>
        </p:nvSpPr>
        <p:spPr>
          <a:xfrm>
            <a:off x="835819" y="1443038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기반 교사 어시스턴트, 맞춤형 피드백 제공</a:t>
            </a:r>
            <a:endParaRPr lang="en-US" sz="788" dirty="0"/>
          </a:p>
        </p:txBody>
      </p:sp>
      <p:sp>
        <p:nvSpPr>
          <p:cNvPr id="11" name="Shape 6"/>
          <p:cNvSpPr/>
          <p:nvPr/>
        </p:nvSpPr>
        <p:spPr>
          <a:xfrm>
            <a:off x="835819" y="1634133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12" name="Text 7"/>
          <p:cNvSpPr/>
          <p:nvPr/>
        </p:nvSpPr>
        <p:spPr>
          <a:xfrm>
            <a:off x="835819" y="1634133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퀴즈생성</a:t>
            </a:r>
            <a:endParaRPr lang="en-US" sz="675" dirty="0"/>
          </a:p>
        </p:txBody>
      </p:sp>
      <p:sp>
        <p:nvSpPr>
          <p:cNvPr id="13" name="Shape 8"/>
          <p:cNvSpPr/>
          <p:nvPr/>
        </p:nvSpPr>
        <p:spPr>
          <a:xfrm>
            <a:off x="1331026" y="1634133"/>
            <a:ext cx="35090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14" name="Text 9"/>
          <p:cNvSpPr/>
          <p:nvPr/>
        </p:nvSpPr>
        <p:spPr>
          <a:xfrm>
            <a:off x="1331026" y="1634133"/>
            <a:ext cx="422346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피드백</a:t>
            </a:r>
            <a:endParaRPr lang="en-US" sz="675" dirty="0"/>
          </a:p>
        </p:txBody>
      </p:sp>
      <p:sp>
        <p:nvSpPr>
          <p:cNvPr id="15" name="Shape 10"/>
          <p:cNvSpPr/>
          <p:nvPr/>
        </p:nvSpPr>
        <p:spPr>
          <a:xfrm>
            <a:off x="285750" y="1962745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16" name="Shape 11"/>
          <p:cNvSpPr/>
          <p:nvPr/>
        </p:nvSpPr>
        <p:spPr>
          <a:xfrm>
            <a:off x="371475" y="2048470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913" y="2141339"/>
            <a:ext cx="214313" cy="171450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835819" y="2048470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ChatGPT</a:t>
            </a:r>
            <a:endParaRPr lang="en-US" sz="1013" dirty="0"/>
          </a:p>
        </p:txBody>
      </p:sp>
      <p:sp>
        <p:nvSpPr>
          <p:cNvPr id="19" name="Text 13"/>
          <p:cNvSpPr/>
          <p:nvPr/>
        </p:nvSpPr>
        <p:spPr>
          <a:xfrm>
            <a:off x="835819" y="2262783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한국어 교육 자료 생성 및 문화 콘텐츠 제작</a:t>
            </a:r>
            <a:endParaRPr lang="en-US" sz="788" dirty="0"/>
          </a:p>
        </p:txBody>
      </p:sp>
      <p:sp>
        <p:nvSpPr>
          <p:cNvPr id="20" name="Shape 14"/>
          <p:cNvSpPr/>
          <p:nvPr/>
        </p:nvSpPr>
        <p:spPr>
          <a:xfrm>
            <a:off x="835819" y="2453878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21" name="Text 15"/>
          <p:cNvSpPr/>
          <p:nvPr/>
        </p:nvSpPr>
        <p:spPr>
          <a:xfrm>
            <a:off x="835819" y="2453878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자료생성</a:t>
            </a:r>
            <a:endParaRPr lang="en-US" sz="675" dirty="0"/>
          </a:p>
        </p:txBody>
      </p:sp>
      <p:sp>
        <p:nvSpPr>
          <p:cNvPr id="22" name="Shape 16"/>
          <p:cNvSpPr/>
          <p:nvPr/>
        </p:nvSpPr>
        <p:spPr>
          <a:xfrm>
            <a:off x="1331026" y="2453878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23" name="Text 17"/>
          <p:cNvSpPr/>
          <p:nvPr/>
        </p:nvSpPr>
        <p:spPr>
          <a:xfrm>
            <a:off x="1331026" y="2453878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질의응답</a:t>
            </a:r>
            <a:endParaRPr lang="en-US" sz="675" dirty="0"/>
          </a:p>
        </p:txBody>
      </p:sp>
      <p:sp>
        <p:nvSpPr>
          <p:cNvPr id="24" name="Shape 18"/>
          <p:cNvSpPr/>
          <p:nvPr/>
        </p:nvSpPr>
        <p:spPr>
          <a:xfrm>
            <a:off x="285750" y="2782491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5" name="Shape 19"/>
          <p:cNvSpPr/>
          <p:nvPr/>
        </p:nvSpPr>
        <p:spPr>
          <a:xfrm>
            <a:off x="371475" y="2868216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2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4" y="2961084"/>
            <a:ext cx="171450" cy="171450"/>
          </a:xfrm>
          <a:prstGeom prst="rect">
            <a:avLst/>
          </a:prstGeom>
        </p:spPr>
      </p:pic>
      <p:sp>
        <p:nvSpPr>
          <p:cNvPr id="27" name="Text 20"/>
          <p:cNvSpPr/>
          <p:nvPr/>
        </p:nvSpPr>
        <p:spPr>
          <a:xfrm>
            <a:off x="835819" y="2868216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Canva AI</a:t>
            </a:r>
            <a:endParaRPr lang="en-US" sz="1013" dirty="0"/>
          </a:p>
        </p:txBody>
      </p:sp>
      <p:sp>
        <p:nvSpPr>
          <p:cNvPr id="28" name="Text 21"/>
          <p:cNvSpPr/>
          <p:nvPr/>
        </p:nvSpPr>
        <p:spPr>
          <a:xfrm>
            <a:off x="835819" y="3082528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시각적 교육 자료 및 프레젠테이션 제작</a:t>
            </a:r>
            <a:endParaRPr lang="en-US" sz="788" dirty="0"/>
          </a:p>
        </p:txBody>
      </p:sp>
      <p:sp>
        <p:nvSpPr>
          <p:cNvPr id="29" name="Shape 22"/>
          <p:cNvSpPr/>
          <p:nvPr/>
        </p:nvSpPr>
        <p:spPr>
          <a:xfrm>
            <a:off x="835819" y="3273623"/>
            <a:ext cx="35090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30" name="Text 23"/>
          <p:cNvSpPr/>
          <p:nvPr/>
        </p:nvSpPr>
        <p:spPr>
          <a:xfrm>
            <a:off x="835819" y="3273623"/>
            <a:ext cx="422346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디자인</a:t>
            </a:r>
            <a:endParaRPr lang="en-US" sz="675" dirty="0"/>
          </a:p>
        </p:txBody>
      </p:sp>
      <p:sp>
        <p:nvSpPr>
          <p:cNvPr id="31" name="Shape 24"/>
          <p:cNvSpPr/>
          <p:nvPr/>
        </p:nvSpPr>
        <p:spPr>
          <a:xfrm>
            <a:off x="1252165" y="3273623"/>
            <a:ext cx="508657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32" name="Text 25"/>
          <p:cNvSpPr/>
          <p:nvPr/>
        </p:nvSpPr>
        <p:spPr>
          <a:xfrm>
            <a:off x="1252165" y="3273623"/>
            <a:ext cx="580095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이미지생성</a:t>
            </a:r>
            <a:endParaRPr lang="en-US" sz="675" dirty="0"/>
          </a:p>
        </p:txBody>
      </p:sp>
      <p:sp>
        <p:nvSpPr>
          <p:cNvPr id="33" name="Shape 26"/>
          <p:cNvSpPr/>
          <p:nvPr/>
        </p:nvSpPr>
        <p:spPr>
          <a:xfrm>
            <a:off x="285750" y="3602236"/>
            <a:ext cx="3857625" cy="734020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4" name="Shape 27"/>
          <p:cNvSpPr/>
          <p:nvPr/>
        </p:nvSpPr>
        <p:spPr>
          <a:xfrm>
            <a:off x="371475" y="3687961"/>
            <a:ext cx="357188" cy="357188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3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775" y="3780830"/>
            <a:ext cx="128588" cy="171450"/>
          </a:xfrm>
          <a:prstGeom prst="rect">
            <a:avLst/>
          </a:prstGeom>
        </p:spPr>
      </p:pic>
      <p:sp>
        <p:nvSpPr>
          <p:cNvPr id="36" name="Text 28"/>
          <p:cNvSpPr/>
          <p:nvPr/>
        </p:nvSpPr>
        <p:spPr>
          <a:xfrm>
            <a:off x="835819" y="3687961"/>
            <a:ext cx="3293269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음성 인식/합성 도구</a:t>
            </a:r>
            <a:endParaRPr lang="en-US" sz="1013" dirty="0"/>
          </a:p>
        </p:txBody>
      </p:sp>
      <p:sp>
        <p:nvSpPr>
          <p:cNvPr id="37" name="Text 29"/>
          <p:cNvSpPr/>
          <p:nvPr/>
        </p:nvSpPr>
        <p:spPr>
          <a:xfrm>
            <a:off x="835819" y="3902273"/>
            <a:ext cx="329326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발음 평가 및 맞춤형 음성 피드백</a:t>
            </a:r>
            <a:endParaRPr lang="en-US" sz="788" dirty="0"/>
          </a:p>
        </p:txBody>
      </p:sp>
      <p:sp>
        <p:nvSpPr>
          <p:cNvPr id="38" name="Shape 30"/>
          <p:cNvSpPr/>
          <p:nvPr/>
        </p:nvSpPr>
        <p:spPr>
          <a:xfrm>
            <a:off x="835819" y="4093369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39" name="Text 31"/>
          <p:cNvSpPr/>
          <p:nvPr/>
        </p:nvSpPr>
        <p:spPr>
          <a:xfrm>
            <a:off x="835819" y="4093369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발음교정</a:t>
            </a:r>
            <a:endParaRPr lang="en-US" sz="675" dirty="0"/>
          </a:p>
        </p:txBody>
      </p:sp>
      <p:sp>
        <p:nvSpPr>
          <p:cNvPr id="40" name="Shape 32"/>
          <p:cNvSpPr/>
          <p:nvPr/>
        </p:nvSpPr>
        <p:spPr>
          <a:xfrm>
            <a:off x="1331026" y="4093369"/>
            <a:ext cx="429769" cy="157163"/>
          </a:xfrm>
          <a:prstGeom prst="roundRect">
            <a:avLst/>
          </a:prstGeom>
          <a:solidFill>
            <a:srgbClr val="FBBC05"/>
          </a:solidFill>
          <a:ln/>
        </p:spPr>
      </p:sp>
      <p:sp>
        <p:nvSpPr>
          <p:cNvPr id="41" name="Text 33"/>
          <p:cNvSpPr/>
          <p:nvPr/>
        </p:nvSpPr>
        <p:spPr>
          <a:xfrm>
            <a:off x="1331026" y="4093369"/>
            <a:ext cx="501207" cy="157163"/>
          </a:xfrm>
          <a:prstGeom prst="rect">
            <a:avLst/>
          </a:prstGeom>
          <a:noFill/>
          <a:ln/>
        </p:spPr>
        <p:txBody>
          <a:bodyPr wrap="none" lIns="68072" tIns="17018" rIns="68072" bIns="17018" rtlCol="0" anchor="ctr">
            <a:spAutoFit/>
          </a:bodyPr>
          <a:lstStyle/>
          <a:p>
            <a:pPr indent="0" marL="0">
              <a:buNone/>
            </a:pPr>
            <a:r>
              <a:rPr lang="en-US" sz="675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듣기자료</a:t>
            </a:r>
            <a:endParaRPr lang="en-US" sz="675" dirty="0"/>
          </a:p>
        </p:txBody>
      </p:sp>
      <p:pic>
        <p:nvPicPr>
          <p:cNvPr id="4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0" y="814388"/>
            <a:ext cx="4286250" cy="1285875"/>
          </a:xfrm>
          <a:prstGeom prst="rect">
            <a:avLst/>
          </a:prstGeom>
        </p:spPr>
      </p:pic>
      <p:sp>
        <p:nvSpPr>
          <p:cNvPr id="43" name="Shape 34"/>
          <p:cNvSpPr/>
          <p:nvPr/>
        </p:nvSpPr>
        <p:spPr>
          <a:xfrm>
            <a:off x="4572000" y="2207419"/>
            <a:ext cx="4286250" cy="1764506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4" name="Text 35"/>
          <p:cNvSpPr/>
          <p:nvPr/>
        </p:nvSpPr>
        <p:spPr>
          <a:xfrm>
            <a:off x="4679156" y="2314575"/>
            <a:ext cx="41433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1013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도구 활용 영역</a:t>
            </a:r>
            <a:endParaRPr lang="en-US" sz="1013" dirty="0"/>
          </a:p>
        </p:txBody>
      </p:sp>
      <p:pic>
        <p:nvPicPr>
          <p:cNvPr id="45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156" y="2578894"/>
            <a:ext cx="4071938" cy="1285875"/>
          </a:xfrm>
          <a:prstGeom prst="rect">
            <a:avLst/>
          </a:prstGeom>
        </p:spPr>
      </p:pic>
      <p:sp>
        <p:nvSpPr>
          <p:cNvPr id="46" name="Shape 36"/>
          <p:cNvSpPr/>
          <p:nvPr/>
        </p:nvSpPr>
        <p:spPr>
          <a:xfrm>
            <a:off x="4572000" y="4079081"/>
            <a:ext cx="4286250" cy="20788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7" name="Text 37"/>
          <p:cNvSpPr/>
          <p:nvPr/>
        </p:nvSpPr>
        <p:spPr>
          <a:xfrm>
            <a:off x="4679156" y="4186238"/>
            <a:ext cx="41433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한글교육 AI 활용 사례</a:t>
            </a:r>
            <a:endParaRPr lang="en-US" sz="1013" dirty="0"/>
          </a:p>
        </p:txBody>
      </p:sp>
      <p:pic>
        <p:nvPicPr>
          <p:cNvPr id="48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6077" y="4500563"/>
            <a:ext cx="114300" cy="114300"/>
          </a:xfrm>
          <a:prstGeom prst="rect">
            <a:avLst/>
          </a:prstGeom>
        </p:spPr>
      </p:pic>
      <p:sp>
        <p:nvSpPr>
          <p:cNvPr id="49" name="Text 38"/>
          <p:cNvSpPr/>
          <p:nvPr/>
        </p:nvSpPr>
        <p:spPr>
          <a:xfrm>
            <a:off x="4878763" y="4457700"/>
            <a:ext cx="1004701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맞춤형 학습지 생성:</a:t>
            </a:r>
            <a:endParaRPr lang="en-US" sz="900" dirty="0"/>
          </a:p>
        </p:txBody>
      </p:sp>
      <p:sp>
        <p:nvSpPr>
          <p:cNvPr id="50" name="Text 39"/>
          <p:cNvSpPr/>
          <p:nvPr/>
        </p:nvSpPr>
        <p:spPr>
          <a:xfrm>
            <a:off x="4878763" y="4457700"/>
            <a:ext cx="3907715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학생 수준에 맞는 한글 학습지를 AI로 자동 생성하여 개인화된 학습 제공</a:t>
            </a:r>
            <a:endParaRPr lang="en-US" sz="900" dirty="0"/>
          </a:p>
        </p:txBody>
      </p:sp>
      <p:pic>
        <p:nvPicPr>
          <p:cNvPr id="5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93276" y="4900613"/>
            <a:ext cx="114300" cy="114300"/>
          </a:xfrm>
          <a:prstGeom prst="rect">
            <a:avLst/>
          </a:prstGeom>
        </p:spPr>
      </p:pic>
      <p:sp>
        <p:nvSpPr>
          <p:cNvPr id="52" name="Text 40"/>
          <p:cNvSpPr/>
          <p:nvPr/>
        </p:nvSpPr>
        <p:spPr>
          <a:xfrm>
            <a:off x="4893162" y="4857750"/>
            <a:ext cx="8995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발음 교정 피드백:</a:t>
            </a:r>
            <a:endParaRPr lang="en-US" sz="900" dirty="0"/>
          </a:p>
        </p:txBody>
      </p:sp>
      <p:sp>
        <p:nvSpPr>
          <p:cNvPr id="53" name="Text 41"/>
          <p:cNvSpPr/>
          <p:nvPr/>
        </p:nvSpPr>
        <p:spPr>
          <a:xfrm>
            <a:off x="4893162" y="4857750"/>
            <a:ext cx="3832259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음성 인식으로 학생 발음을 분석하고 맞춤형 교정 피드백 제공</a:t>
            </a:r>
            <a:endParaRPr lang="en-US" sz="900" dirty="0"/>
          </a:p>
        </p:txBody>
      </p:sp>
      <p:pic>
        <p:nvPicPr>
          <p:cNvPr id="54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85658" y="5300663"/>
            <a:ext cx="114300" cy="114300"/>
          </a:xfrm>
          <a:prstGeom prst="rect">
            <a:avLst/>
          </a:prstGeom>
        </p:spPr>
      </p:pic>
      <p:sp>
        <p:nvSpPr>
          <p:cNvPr id="55" name="Text 42"/>
          <p:cNvSpPr/>
          <p:nvPr/>
        </p:nvSpPr>
        <p:spPr>
          <a:xfrm>
            <a:off x="4877926" y="5257800"/>
            <a:ext cx="8995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문화 콘텐츠 제작:</a:t>
            </a:r>
            <a:endParaRPr lang="en-US" sz="900" dirty="0"/>
          </a:p>
        </p:txBody>
      </p:sp>
      <p:sp>
        <p:nvSpPr>
          <p:cNvPr id="56" name="Text 43"/>
          <p:cNvSpPr/>
          <p:nvPr/>
        </p:nvSpPr>
        <p:spPr>
          <a:xfrm>
            <a:off x="4877926" y="5257800"/>
            <a:ext cx="3937434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한국 문화 관련 이야기와 시각 자료를 AI로 생성하여 몰입형 학습 경험 제공</a:t>
            </a:r>
            <a:endParaRPr lang="en-US" sz="900" dirty="0"/>
          </a:p>
        </p:txBody>
      </p:sp>
      <p:pic>
        <p:nvPicPr>
          <p:cNvPr id="57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682812" y="5700713"/>
            <a:ext cx="114300" cy="114300"/>
          </a:xfrm>
          <a:prstGeom prst="rect">
            <a:avLst/>
          </a:prstGeom>
        </p:spPr>
      </p:pic>
      <p:sp>
        <p:nvSpPr>
          <p:cNvPr id="58" name="Text 44"/>
          <p:cNvSpPr/>
          <p:nvPr/>
        </p:nvSpPr>
        <p:spPr>
          <a:xfrm>
            <a:off x="4872233" y="5657850"/>
            <a:ext cx="92927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자동 평가 및 분석:</a:t>
            </a:r>
            <a:endParaRPr lang="en-US" sz="900" dirty="0"/>
          </a:p>
        </p:txBody>
      </p:sp>
      <p:sp>
        <p:nvSpPr>
          <p:cNvPr id="59" name="Text 45"/>
          <p:cNvSpPr/>
          <p:nvPr/>
        </p:nvSpPr>
        <p:spPr>
          <a:xfrm>
            <a:off x="4872233" y="5657850"/>
            <a:ext cx="3937434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학생 과제를 AI로 평가하고 학습 진도와 취약점을 분석하여 교사 의사결정 지원</a:t>
            </a:r>
            <a:endParaRPr lang="en-US" sz="900" dirty="0"/>
          </a:p>
        </p:txBody>
      </p:sp>
      <p:sp>
        <p:nvSpPr>
          <p:cNvPr id="60" name="Shape 46"/>
          <p:cNvSpPr/>
          <p:nvPr/>
        </p:nvSpPr>
        <p:spPr>
          <a:xfrm>
            <a:off x="4572000" y="6243638"/>
            <a:ext cx="4286250" cy="628650"/>
          </a:xfrm>
          <a:prstGeom prst="rect">
            <a:avLst/>
          </a:prstGeom>
          <a:solidFill>
            <a:srgbClr val="DBEAFE"/>
          </a:solidFill>
          <a:ln/>
        </p:spPr>
      </p:sp>
      <p:pic>
        <p:nvPicPr>
          <p:cNvPr id="61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657725" y="6357938"/>
            <a:ext cx="85725" cy="114300"/>
          </a:xfrm>
          <a:prstGeom prst="rect">
            <a:avLst/>
          </a:prstGeom>
        </p:spPr>
      </p:pic>
      <p:sp>
        <p:nvSpPr>
          <p:cNvPr id="62" name="Text 47"/>
          <p:cNvSpPr/>
          <p:nvPr/>
        </p:nvSpPr>
        <p:spPr>
          <a:xfrm>
            <a:off x="4800600" y="6336506"/>
            <a:ext cx="4166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교사 팁</a:t>
            </a:r>
            <a:endParaRPr lang="en-US" sz="900" dirty="0"/>
          </a:p>
        </p:txBody>
      </p:sp>
      <p:sp>
        <p:nvSpPr>
          <p:cNvPr id="63" name="Text 48"/>
          <p:cNvSpPr/>
          <p:nvPr/>
        </p:nvSpPr>
        <p:spPr>
          <a:xfrm>
            <a:off x="4657725" y="6500813"/>
            <a:ext cx="4186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AI 도구는 교사의 창의성과 전문성을 대체하는 것이 아니라, 반복적인 업무를 자동화하고 개인화된 학습 경험을 제공하는 데 활용하세요.</a:t>
            </a:r>
            <a:endParaRPr lang="en-US" sz="788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68655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00038"/>
            <a:ext cx="357188" cy="357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5813" y="285750"/>
            <a:ext cx="1557924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실습 시나리오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85750" y="81438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실제 상황 기반 실습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143000"/>
            <a:ext cx="3857625" cy="16216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7" name="Shape 3"/>
          <p:cNvSpPr/>
          <p:nvPr/>
        </p:nvSpPr>
        <p:spPr>
          <a:xfrm>
            <a:off x="392906" y="1250156"/>
            <a:ext cx="285750" cy="285750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273" y="1321594"/>
            <a:ext cx="125016" cy="142875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785813" y="1296591"/>
            <a:ext cx="729807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새 학기 준비</a:t>
            </a:r>
            <a:endParaRPr lang="en-US" sz="1013" dirty="0"/>
          </a:p>
        </p:txBody>
      </p:sp>
      <p:sp>
        <p:nvSpPr>
          <p:cNvPr id="10" name="Shape 5"/>
          <p:cNvSpPr/>
          <p:nvPr/>
        </p:nvSpPr>
        <p:spPr>
          <a:xfrm>
            <a:off x="3709308" y="1303734"/>
            <a:ext cx="326910" cy="178594"/>
          </a:xfrm>
          <a:prstGeom prst="rect">
            <a:avLst/>
          </a:prstGeom>
          <a:solidFill>
            <a:srgbClr val="34A853"/>
          </a:solidFill>
          <a:ln/>
        </p:spPr>
      </p:sp>
      <p:sp>
        <p:nvSpPr>
          <p:cNvPr id="11" name="Text 6"/>
          <p:cNvSpPr/>
          <p:nvPr/>
        </p:nvSpPr>
        <p:spPr>
          <a:xfrm>
            <a:off x="3709308" y="1303734"/>
            <a:ext cx="398348" cy="178594"/>
          </a:xfrm>
          <a:prstGeom prst="rect">
            <a:avLst/>
          </a:prstGeom>
          <a:noFill/>
          <a:ln/>
        </p:spPr>
        <p:txBody>
          <a:bodyPr wrap="none" lIns="85090" tIns="17018" rIns="85090" bIns="17018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기초</a:t>
            </a:r>
            <a:endParaRPr lang="en-US" sz="788" dirty="0"/>
          </a:p>
        </p:txBody>
      </p:sp>
      <p:sp>
        <p:nvSpPr>
          <p:cNvPr id="12" name="Text 7"/>
          <p:cNvSpPr/>
          <p:nvPr/>
        </p:nvSpPr>
        <p:spPr>
          <a:xfrm>
            <a:off x="392906" y="1607344"/>
            <a:ext cx="37147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새 학기를 맞아 온라인 수업 환경을 구축해야 하는 상황</a:t>
            </a:r>
            <a:endParaRPr lang="en-US" sz="788" dirty="0"/>
          </a:p>
        </p:txBody>
      </p:sp>
      <p:sp>
        <p:nvSpPr>
          <p:cNvPr id="13" name="Shape 8"/>
          <p:cNvSpPr/>
          <p:nvPr/>
        </p:nvSpPr>
        <p:spPr>
          <a:xfrm>
            <a:off x="392906" y="1828800"/>
            <a:ext cx="3643313" cy="828675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14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344" y="1950244"/>
            <a:ext cx="114300" cy="114300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650081" y="1900238"/>
            <a:ext cx="139760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교육용 크롬 프로필 생성 및 설정</a:t>
            </a:r>
            <a:endParaRPr lang="en-US" sz="788" dirty="0"/>
          </a:p>
        </p:txBody>
      </p:sp>
      <p:pic>
        <p:nvPicPr>
          <p:cNvPr id="1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344" y="2178844"/>
            <a:ext cx="114300" cy="114300"/>
          </a:xfrm>
          <a:prstGeom prst="rect">
            <a:avLst/>
          </a:prstGeom>
        </p:spPr>
      </p:pic>
      <p:sp>
        <p:nvSpPr>
          <p:cNvPr id="17" name="Text 10"/>
          <p:cNvSpPr/>
          <p:nvPr/>
        </p:nvSpPr>
        <p:spPr>
          <a:xfrm>
            <a:off x="650081" y="2128838"/>
            <a:ext cx="146363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한글교육 사이트 북마크 폴더 구성</a:t>
            </a:r>
            <a:endParaRPr lang="en-US" sz="788" dirty="0"/>
          </a:p>
        </p:txBody>
      </p:sp>
      <p:pic>
        <p:nvPicPr>
          <p:cNvPr id="18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344" y="2407444"/>
            <a:ext cx="114300" cy="114300"/>
          </a:xfrm>
          <a:prstGeom prst="rect">
            <a:avLst/>
          </a:prstGeom>
        </p:spPr>
      </p:pic>
      <p:sp>
        <p:nvSpPr>
          <p:cNvPr id="19" name="Text 11"/>
          <p:cNvSpPr/>
          <p:nvPr/>
        </p:nvSpPr>
        <p:spPr>
          <a:xfrm>
            <a:off x="650081" y="2357438"/>
            <a:ext cx="137160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필수 확장프로그램 설치 및 설정</a:t>
            </a:r>
            <a:endParaRPr lang="en-US" sz="788" dirty="0"/>
          </a:p>
        </p:txBody>
      </p:sp>
      <p:sp>
        <p:nvSpPr>
          <p:cNvPr id="20" name="Shape 12"/>
          <p:cNvSpPr/>
          <p:nvPr/>
        </p:nvSpPr>
        <p:spPr>
          <a:xfrm>
            <a:off x="285750" y="2871788"/>
            <a:ext cx="3857625" cy="16216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21" name="Shape 13"/>
          <p:cNvSpPr/>
          <p:nvPr/>
        </p:nvSpPr>
        <p:spPr>
          <a:xfrm>
            <a:off x="392906" y="2978944"/>
            <a:ext cx="285750" cy="285750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22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2203" y="3050381"/>
            <a:ext cx="107156" cy="142875"/>
          </a:xfrm>
          <a:prstGeom prst="rect">
            <a:avLst/>
          </a:prstGeom>
        </p:spPr>
      </p:pic>
      <p:sp>
        <p:nvSpPr>
          <p:cNvPr id="23" name="Text 14"/>
          <p:cNvSpPr/>
          <p:nvPr/>
        </p:nvSpPr>
        <p:spPr>
          <a:xfrm>
            <a:off x="785813" y="3025378"/>
            <a:ext cx="135474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효율적인 수업 자료 준비</a:t>
            </a:r>
            <a:endParaRPr lang="en-US" sz="1013" dirty="0"/>
          </a:p>
        </p:txBody>
      </p:sp>
      <p:sp>
        <p:nvSpPr>
          <p:cNvPr id="24" name="Shape 15"/>
          <p:cNvSpPr/>
          <p:nvPr/>
        </p:nvSpPr>
        <p:spPr>
          <a:xfrm>
            <a:off x="3709308" y="3032522"/>
            <a:ext cx="326910" cy="178594"/>
          </a:xfrm>
          <a:prstGeom prst="rect">
            <a:avLst/>
          </a:prstGeom>
          <a:solidFill>
            <a:srgbClr val="FBBC05"/>
          </a:solidFill>
          <a:ln/>
        </p:spPr>
      </p:sp>
      <p:sp>
        <p:nvSpPr>
          <p:cNvPr id="25" name="Text 16"/>
          <p:cNvSpPr/>
          <p:nvPr/>
        </p:nvSpPr>
        <p:spPr>
          <a:xfrm>
            <a:off x="3709308" y="3032522"/>
            <a:ext cx="398348" cy="178594"/>
          </a:xfrm>
          <a:prstGeom prst="rect">
            <a:avLst/>
          </a:prstGeom>
          <a:noFill/>
          <a:ln/>
        </p:spPr>
        <p:txBody>
          <a:bodyPr wrap="none" lIns="85090" tIns="17018" rIns="85090" bIns="17018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중급</a:t>
            </a:r>
            <a:endParaRPr lang="en-US" sz="788" dirty="0"/>
          </a:p>
        </p:txBody>
      </p:sp>
      <p:sp>
        <p:nvSpPr>
          <p:cNvPr id="26" name="Text 17"/>
          <p:cNvSpPr/>
          <p:nvPr/>
        </p:nvSpPr>
        <p:spPr>
          <a:xfrm>
            <a:off x="392906" y="3336131"/>
            <a:ext cx="371475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다음 주 수업을 위한 자료를 빠르게 준비해야 하는 상황</a:t>
            </a:r>
            <a:endParaRPr lang="en-US" sz="788" dirty="0"/>
          </a:p>
        </p:txBody>
      </p:sp>
      <p:sp>
        <p:nvSpPr>
          <p:cNvPr id="27" name="Shape 18"/>
          <p:cNvSpPr/>
          <p:nvPr/>
        </p:nvSpPr>
        <p:spPr>
          <a:xfrm>
            <a:off x="392906" y="3557588"/>
            <a:ext cx="3643313" cy="828675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28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344" y="3679031"/>
            <a:ext cx="114300" cy="114300"/>
          </a:xfrm>
          <a:prstGeom prst="rect">
            <a:avLst/>
          </a:prstGeom>
        </p:spPr>
      </p:pic>
      <p:sp>
        <p:nvSpPr>
          <p:cNvPr id="29" name="Text 19"/>
          <p:cNvSpPr/>
          <p:nvPr/>
        </p:nvSpPr>
        <p:spPr>
          <a:xfrm>
            <a:off x="650081" y="3629025"/>
            <a:ext cx="126530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Fireshot으로 웹 자료 스크랩</a:t>
            </a:r>
            <a:endParaRPr lang="en-US" sz="788" dirty="0"/>
          </a:p>
        </p:txBody>
      </p:sp>
      <p:pic>
        <p:nvPicPr>
          <p:cNvPr id="3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4344" y="3907631"/>
            <a:ext cx="114300" cy="114300"/>
          </a:xfrm>
          <a:prstGeom prst="rect">
            <a:avLst/>
          </a:prstGeom>
        </p:spPr>
      </p:pic>
      <p:sp>
        <p:nvSpPr>
          <p:cNvPr id="31" name="Text 20"/>
          <p:cNvSpPr/>
          <p:nvPr/>
        </p:nvSpPr>
        <p:spPr>
          <a:xfrm>
            <a:off x="650081" y="3857625"/>
            <a:ext cx="147884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Brisk Teaching으로 AI 퀴즈 생성</a:t>
            </a:r>
            <a:endParaRPr lang="en-US" sz="788" dirty="0"/>
          </a:p>
        </p:txBody>
      </p:sp>
      <p:pic>
        <p:nvPicPr>
          <p:cNvPr id="32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4344" y="4136231"/>
            <a:ext cx="114300" cy="114300"/>
          </a:xfrm>
          <a:prstGeom prst="rect">
            <a:avLst/>
          </a:prstGeom>
        </p:spPr>
      </p:pic>
      <p:sp>
        <p:nvSpPr>
          <p:cNvPr id="33" name="Text 21"/>
          <p:cNvSpPr/>
          <p:nvPr/>
        </p:nvSpPr>
        <p:spPr>
          <a:xfrm>
            <a:off x="650081" y="4086225"/>
            <a:ext cx="117358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Canva로 시각적 자료 제작</a:t>
            </a:r>
            <a:endParaRPr lang="en-US" sz="788" dirty="0"/>
          </a:p>
        </p:txBody>
      </p:sp>
      <p:sp>
        <p:nvSpPr>
          <p:cNvPr id="34" name="Shape 22"/>
          <p:cNvSpPr/>
          <p:nvPr/>
        </p:nvSpPr>
        <p:spPr>
          <a:xfrm>
            <a:off x="4572000" y="814388"/>
            <a:ext cx="4286250" cy="16216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35" name="Shape 23"/>
          <p:cNvSpPr/>
          <p:nvPr/>
        </p:nvSpPr>
        <p:spPr>
          <a:xfrm>
            <a:off x="4679156" y="921544"/>
            <a:ext cx="285750" cy="285750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36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41664" y="992981"/>
            <a:ext cx="160734" cy="142875"/>
          </a:xfrm>
          <a:prstGeom prst="rect">
            <a:avLst/>
          </a:prstGeom>
        </p:spPr>
      </p:pic>
      <p:sp>
        <p:nvSpPr>
          <p:cNvPr id="37" name="Text 24"/>
          <p:cNvSpPr/>
          <p:nvPr/>
        </p:nvSpPr>
        <p:spPr>
          <a:xfrm>
            <a:off x="5072063" y="967978"/>
            <a:ext cx="9664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온라인 수업 진행</a:t>
            </a:r>
            <a:endParaRPr lang="en-US" sz="1013" dirty="0"/>
          </a:p>
        </p:txBody>
      </p:sp>
      <p:sp>
        <p:nvSpPr>
          <p:cNvPr id="38" name="Shape 25"/>
          <p:cNvSpPr/>
          <p:nvPr/>
        </p:nvSpPr>
        <p:spPr>
          <a:xfrm>
            <a:off x="8424183" y="975122"/>
            <a:ext cx="326910" cy="178594"/>
          </a:xfrm>
          <a:prstGeom prst="rect">
            <a:avLst/>
          </a:prstGeom>
          <a:solidFill>
            <a:srgbClr val="FBBC05"/>
          </a:solidFill>
          <a:ln/>
        </p:spPr>
      </p:sp>
      <p:sp>
        <p:nvSpPr>
          <p:cNvPr id="39" name="Text 26"/>
          <p:cNvSpPr/>
          <p:nvPr/>
        </p:nvSpPr>
        <p:spPr>
          <a:xfrm>
            <a:off x="8424183" y="975122"/>
            <a:ext cx="398348" cy="178594"/>
          </a:xfrm>
          <a:prstGeom prst="rect">
            <a:avLst/>
          </a:prstGeom>
          <a:noFill/>
          <a:ln/>
        </p:spPr>
        <p:txBody>
          <a:bodyPr wrap="none" lIns="85090" tIns="17018" rIns="85090" bIns="17018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중급</a:t>
            </a:r>
            <a:endParaRPr lang="en-US" sz="788" dirty="0"/>
          </a:p>
        </p:txBody>
      </p:sp>
      <p:sp>
        <p:nvSpPr>
          <p:cNvPr id="40" name="Text 27"/>
          <p:cNvSpPr/>
          <p:nvPr/>
        </p:nvSpPr>
        <p:spPr>
          <a:xfrm>
            <a:off x="4679156" y="1278731"/>
            <a:ext cx="41433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실시간 온라인 수업을 진행해야 하는 상황</a:t>
            </a:r>
            <a:endParaRPr lang="en-US" sz="788" dirty="0"/>
          </a:p>
        </p:txBody>
      </p:sp>
      <p:sp>
        <p:nvSpPr>
          <p:cNvPr id="41" name="Shape 28"/>
          <p:cNvSpPr/>
          <p:nvPr/>
        </p:nvSpPr>
        <p:spPr>
          <a:xfrm>
            <a:off x="4679156" y="1500188"/>
            <a:ext cx="4071938" cy="828675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42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50594" y="1621631"/>
            <a:ext cx="114300" cy="114300"/>
          </a:xfrm>
          <a:prstGeom prst="rect">
            <a:avLst/>
          </a:prstGeom>
        </p:spPr>
      </p:pic>
      <p:sp>
        <p:nvSpPr>
          <p:cNvPr id="43" name="Text 29"/>
          <p:cNvSpPr/>
          <p:nvPr/>
        </p:nvSpPr>
        <p:spPr>
          <a:xfrm>
            <a:off x="4936331" y="1571625"/>
            <a:ext cx="1360410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Cast로 화면 공유 설정</a:t>
            </a:r>
            <a:endParaRPr lang="en-US" sz="788" dirty="0"/>
          </a:p>
        </p:txBody>
      </p:sp>
      <p:pic>
        <p:nvPicPr>
          <p:cNvPr id="4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0594" y="1850231"/>
            <a:ext cx="114300" cy="114300"/>
          </a:xfrm>
          <a:prstGeom prst="rect">
            <a:avLst/>
          </a:prstGeom>
        </p:spPr>
      </p:pic>
      <p:sp>
        <p:nvSpPr>
          <p:cNvPr id="45" name="Text 30"/>
          <p:cNvSpPr/>
          <p:nvPr/>
        </p:nvSpPr>
        <p:spPr>
          <a:xfrm>
            <a:off x="4936331" y="1800225"/>
            <a:ext cx="112927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Mote로 음성 피드백 제공</a:t>
            </a:r>
            <a:endParaRPr lang="en-US" sz="788" dirty="0"/>
          </a:p>
        </p:txBody>
      </p:sp>
      <p:pic>
        <p:nvPicPr>
          <p:cNvPr id="46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750594" y="2078831"/>
            <a:ext cx="114300" cy="114300"/>
          </a:xfrm>
          <a:prstGeom prst="rect">
            <a:avLst/>
          </a:prstGeom>
        </p:spPr>
      </p:pic>
      <p:sp>
        <p:nvSpPr>
          <p:cNvPr id="47" name="Text 31"/>
          <p:cNvSpPr/>
          <p:nvPr/>
        </p:nvSpPr>
        <p:spPr>
          <a:xfrm>
            <a:off x="4936331" y="2028825"/>
            <a:ext cx="116158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실시간 상호작용 도구 활용</a:t>
            </a:r>
            <a:endParaRPr lang="en-US" sz="788" dirty="0"/>
          </a:p>
        </p:txBody>
      </p:sp>
      <p:sp>
        <p:nvSpPr>
          <p:cNvPr id="48" name="Shape 32"/>
          <p:cNvSpPr/>
          <p:nvPr/>
        </p:nvSpPr>
        <p:spPr>
          <a:xfrm>
            <a:off x="4572000" y="2543175"/>
            <a:ext cx="4286250" cy="16216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9" name="Shape 33"/>
          <p:cNvSpPr/>
          <p:nvPr/>
        </p:nvSpPr>
        <p:spPr>
          <a:xfrm>
            <a:off x="4679156" y="2650331"/>
            <a:ext cx="285750" cy="285750"/>
          </a:xfrm>
          <a:prstGeom prst="ellipse">
            <a:avLst/>
          </a:prstGeom>
          <a:solidFill>
            <a:srgbClr val="F5F5F5"/>
          </a:solidFill>
          <a:ln/>
        </p:spPr>
      </p:sp>
      <p:pic>
        <p:nvPicPr>
          <p:cNvPr id="50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732734" y="2721769"/>
            <a:ext cx="178594" cy="142875"/>
          </a:xfrm>
          <a:prstGeom prst="rect">
            <a:avLst/>
          </a:prstGeom>
        </p:spPr>
      </p:pic>
      <p:sp>
        <p:nvSpPr>
          <p:cNvPr id="51" name="Text 34"/>
          <p:cNvSpPr/>
          <p:nvPr/>
        </p:nvSpPr>
        <p:spPr>
          <a:xfrm>
            <a:off x="5072063" y="2696766"/>
            <a:ext cx="123645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학급 관리 시스템 구축</a:t>
            </a:r>
            <a:endParaRPr lang="en-US" sz="1013" dirty="0"/>
          </a:p>
        </p:txBody>
      </p:sp>
      <p:sp>
        <p:nvSpPr>
          <p:cNvPr id="52" name="Shape 35"/>
          <p:cNvSpPr/>
          <p:nvPr/>
        </p:nvSpPr>
        <p:spPr>
          <a:xfrm>
            <a:off x="8424183" y="2703909"/>
            <a:ext cx="326910" cy="178594"/>
          </a:xfrm>
          <a:prstGeom prst="rect">
            <a:avLst/>
          </a:prstGeom>
          <a:solidFill>
            <a:srgbClr val="EA4335"/>
          </a:solidFill>
          <a:ln/>
        </p:spPr>
      </p:sp>
      <p:sp>
        <p:nvSpPr>
          <p:cNvPr id="53" name="Text 36"/>
          <p:cNvSpPr/>
          <p:nvPr/>
        </p:nvSpPr>
        <p:spPr>
          <a:xfrm>
            <a:off x="8424183" y="2703909"/>
            <a:ext cx="398348" cy="178594"/>
          </a:xfrm>
          <a:prstGeom prst="rect">
            <a:avLst/>
          </a:prstGeom>
          <a:noFill/>
          <a:ln/>
        </p:spPr>
        <p:txBody>
          <a:bodyPr wrap="none" lIns="85090" tIns="17018" rIns="85090" bIns="17018" rtlCol="0" anchor="ctr">
            <a:spAutoFit/>
          </a:bodyPr>
          <a:lstStyle/>
          <a:p>
            <a:pPr indent="0" marL="0">
              <a:buNone/>
            </a:pPr>
            <a:r>
              <a:rPr lang="en-US" sz="788" b="1" dirty="0">
                <a:solidFill>
                  <a:srgbClr val="FFFFF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고급</a:t>
            </a:r>
            <a:endParaRPr lang="en-US" sz="788" dirty="0"/>
          </a:p>
        </p:txBody>
      </p:sp>
      <p:sp>
        <p:nvSpPr>
          <p:cNvPr id="54" name="Text 37"/>
          <p:cNvSpPr/>
          <p:nvPr/>
        </p:nvSpPr>
        <p:spPr>
          <a:xfrm>
            <a:off x="4679156" y="3007519"/>
            <a:ext cx="414337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여러 학급을 효율적으로 관리해야 하는 상황</a:t>
            </a:r>
            <a:endParaRPr lang="en-US" sz="788" dirty="0"/>
          </a:p>
        </p:txBody>
      </p:sp>
      <p:sp>
        <p:nvSpPr>
          <p:cNvPr id="55" name="Shape 38"/>
          <p:cNvSpPr/>
          <p:nvPr/>
        </p:nvSpPr>
        <p:spPr>
          <a:xfrm>
            <a:off x="4679156" y="3228975"/>
            <a:ext cx="4071938" cy="828675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56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50594" y="3350419"/>
            <a:ext cx="114300" cy="114300"/>
          </a:xfrm>
          <a:prstGeom prst="rect">
            <a:avLst/>
          </a:prstGeom>
        </p:spPr>
      </p:pic>
      <p:sp>
        <p:nvSpPr>
          <p:cNvPr id="57" name="Text 39"/>
          <p:cNvSpPr/>
          <p:nvPr/>
        </p:nvSpPr>
        <p:spPr>
          <a:xfrm>
            <a:off x="4936331" y="3300413"/>
            <a:ext cx="116158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구글 클래스룸 학급별 설정</a:t>
            </a:r>
            <a:endParaRPr lang="en-US" sz="788" dirty="0"/>
          </a:p>
        </p:txBody>
      </p:sp>
      <p:pic>
        <p:nvPicPr>
          <p:cNvPr id="58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750594" y="3579019"/>
            <a:ext cx="114300" cy="114300"/>
          </a:xfrm>
          <a:prstGeom prst="rect">
            <a:avLst/>
          </a:prstGeom>
        </p:spPr>
      </p:pic>
      <p:sp>
        <p:nvSpPr>
          <p:cNvPr id="59" name="Text 40"/>
          <p:cNvSpPr/>
          <p:nvPr/>
        </p:nvSpPr>
        <p:spPr>
          <a:xfrm>
            <a:off x="4936331" y="3529013"/>
            <a:ext cx="140882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학생 과제 제출/평가 시스템 구축</a:t>
            </a:r>
            <a:endParaRPr lang="en-US" sz="788" dirty="0"/>
          </a:p>
        </p:txBody>
      </p:sp>
      <p:pic>
        <p:nvPicPr>
          <p:cNvPr id="60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50594" y="3807619"/>
            <a:ext cx="114300" cy="114300"/>
          </a:xfrm>
          <a:prstGeom prst="rect">
            <a:avLst/>
          </a:prstGeom>
        </p:spPr>
      </p:pic>
      <p:sp>
        <p:nvSpPr>
          <p:cNvPr id="61" name="Text 41"/>
          <p:cNvSpPr/>
          <p:nvPr/>
        </p:nvSpPr>
        <p:spPr>
          <a:xfrm>
            <a:off x="4936331" y="3757613"/>
            <a:ext cx="127959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학습 진도 추적 대시보드 설정</a:t>
            </a:r>
            <a:endParaRPr lang="en-US" sz="788" dirty="0"/>
          </a:p>
        </p:txBody>
      </p:sp>
      <p:sp>
        <p:nvSpPr>
          <p:cNvPr id="62" name="Shape 42"/>
          <p:cNvSpPr/>
          <p:nvPr/>
        </p:nvSpPr>
        <p:spPr>
          <a:xfrm>
            <a:off x="4572000" y="4271963"/>
            <a:ext cx="4286250" cy="13930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63" name="Text 43"/>
          <p:cNvSpPr/>
          <p:nvPr/>
        </p:nvSpPr>
        <p:spPr>
          <a:xfrm>
            <a:off x="4679156" y="4379119"/>
            <a:ext cx="41433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워크북 활용 방법</a:t>
            </a:r>
            <a:endParaRPr lang="en-US" sz="1013" dirty="0"/>
          </a:p>
        </p:txBody>
      </p:sp>
      <p:pic>
        <p:nvPicPr>
          <p:cNvPr id="64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00588" y="4672013"/>
            <a:ext cx="100013" cy="114300"/>
          </a:xfrm>
          <a:prstGeom prst="rect">
            <a:avLst/>
          </a:prstGeom>
        </p:spPr>
      </p:pic>
      <p:sp>
        <p:nvSpPr>
          <p:cNvPr id="65" name="Text 44"/>
          <p:cNvSpPr/>
          <p:nvPr/>
        </p:nvSpPr>
        <p:spPr>
          <a:xfrm>
            <a:off x="4893469" y="4650581"/>
            <a:ext cx="659513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단계별 실습:</a:t>
            </a:r>
            <a:endParaRPr lang="en-US" sz="900" dirty="0"/>
          </a:p>
        </p:txBody>
      </p:sp>
      <p:sp>
        <p:nvSpPr>
          <p:cNvPr id="66" name="Text 45"/>
          <p:cNvSpPr/>
          <p:nvPr/>
        </p:nvSpPr>
        <p:spPr>
          <a:xfrm>
            <a:off x="5481544" y="4650581"/>
            <a:ext cx="139093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기초-중급-고급 순서로 진행</a:t>
            </a:r>
            <a:endParaRPr lang="en-US" sz="900" dirty="0"/>
          </a:p>
        </p:txBody>
      </p:sp>
      <p:pic>
        <p:nvPicPr>
          <p:cNvPr id="67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79156" y="4900613"/>
            <a:ext cx="142875" cy="114300"/>
          </a:xfrm>
          <a:prstGeom prst="rect">
            <a:avLst/>
          </a:prstGeom>
        </p:spPr>
      </p:pic>
      <p:sp>
        <p:nvSpPr>
          <p:cNvPr id="68" name="Text 46"/>
          <p:cNvSpPr/>
          <p:nvPr/>
        </p:nvSpPr>
        <p:spPr>
          <a:xfrm>
            <a:off x="4893469" y="4879181"/>
            <a:ext cx="5543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페어 학습:</a:t>
            </a:r>
            <a:endParaRPr lang="en-US" sz="900" dirty="0"/>
          </a:p>
        </p:txBody>
      </p:sp>
      <p:sp>
        <p:nvSpPr>
          <p:cNvPr id="69" name="Text 47"/>
          <p:cNvSpPr/>
          <p:nvPr/>
        </p:nvSpPr>
        <p:spPr>
          <a:xfrm>
            <a:off x="5376397" y="4879181"/>
            <a:ext cx="150752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2인 1조로 실습하며 서로 도움</a:t>
            </a:r>
            <a:endParaRPr lang="en-US" sz="900" dirty="0"/>
          </a:p>
        </p:txBody>
      </p:sp>
      <p:pic>
        <p:nvPicPr>
          <p:cNvPr id="70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07731" y="5129213"/>
            <a:ext cx="85725" cy="114300"/>
          </a:xfrm>
          <a:prstGeom prst="rect">
            <a:avLst/>
          </a:prstGeom>
        </p:spPr>
      </p:pic>
      <p:sp>
        <p:nvSpPr>
          <p:cNvPr id="71" name="Text 48"/>
          <p:cNvSpPr/>
          <p:nvPr/>
        </p:nvSpPr>
        <p:spPr>
          <a:xfrm>
            <a:off x="4893469" y="5107781"/>
            <a:ext cx="62979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체크리스트:</a:t>
            </a:r>
            <a:endParaRPr lang="en-US" sz="900" dirty="0"/>
          </a:p>
        </p:txBody>
      </p:sp>
      <p:sp>
        <p:nvSpPr>
          <p:cNvPr id="72" name="Text 49"/>
          <p:cNvSpPr/>
          <p:nvPr/>
        </p:nvSpPr>
        <p:spPr>
          <a:xfrm>
            <a:off x="5451825" y="5107781"/>
            <a:ext cx="127158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각 단계별 완료 항목 확인</a:t>
            </a:r>
            <a:endParaRPr lang="en-US" sz="900" dirty="0"/>
          </a:p>
        </p:txBody>
      </p:sp>
      <p:pic>
        <p:nvPicPr>
          <p:cNvPr id="73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700588" y="5357813"/>
            <a:ext cx="100013" cy="114300"/>
          </a:xfrm>
          <a:prstGeom prst="rect">
            <a:avLst/>
          </a:prstGeom>
        </p:spPr>
      </p:pic>
      <p:sp>
        <p:nvSpPr>
          <p:cNvPr id="74" name="Text 50"/>
          <p:cNvSpPr/>
          <p:nvPr/>
        </p:nvSpPr>
        <p:spPr>
          <a:xfrm>
            <a:off x="4893469" y="5336381"/>
            <a:ext cx="55436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결과 공유:</a:t>
            </a:r>
            <a:endParaRPr lang="en-US" sz="900" dirty="0"/>
          </a:p>
        </p:txBody>
      </p:sp>
      <p:sp>
        <p:nvSpPr>
          <p:cNvPr id="75" name="Text 51"/>
          <p:cNvSpPr/>
          <p:nvPr/>
        </p:nvSpPr>
        <p:spPr>
          <a:xfrm>
            <a:off x="5376397" y="5336381"/>
            <a:ext cx="14819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완성된 결과물 공유 및 피드백</a:t>
            </a:r>
            <a:endParaRPr lang="en-US" sz="900" dirty="0"/>
          </a:p>
        </p:txBody>
      </p:sp>
      <p:sp>
        <p:nvSpPr>
          <p:cNvPr id="76" name="Shape 52"/>
          <p:cNvSpPr/>
          <p:nvPr/>
        </p:nvSpPr>
        <p:spPr>
          <a:xfrm>
            <a:off x="4572000" y="5772150"/>
            <a:ext cx="4286250" cy="628650"/>
          </a:xfrm>
          <a:prstGeom prst="rect">
            <a:avLst/>
          </a:prstGeom>
          <a:solidFill>
            <a:srgbClr val="DBEAFE"/>
          </a:solidFill>
          <a:ln/>
        </p:spPr>
      </p:sp>
      <p:pic>
        <p:nvPicPr>
          <p:cNvPr id="77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657725" y="5886450"/>
            <a:ext cx="85725" cy="114300"/>
          </a:xfrm>
          <a:prstGeom prst="rect">
            <a:avLst/>
          </a:prstGeom>
        </p:spPr>
      </p:pic>
      <p:sp>
        <p:nvSpPr>
          <p:cNvPr id="78" name="Text 53"/>
          <p:cNvSpPr/>
          <p:nvPr/>
        </p:nvSpPr>
        <p:spPr>
          <a:xfrm>
            <a:off x="4800600" y="5865019"/>
            <a:ext cx="4166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교사 팁</a:t>
            </a:r>
            <a:endParaRPr lang="en-US" sz="900" dirty="0"/>
          </a:p>
        </p:txBody>
      </p:sp>
      <p:sp>
        <p:nvSpPr>
          <p:cNvPr id="79" name="Text 54"/>
          <p:cNvSpPr/>
          <p:nvPr/>
        </p:nvSpPr>
        <p:spPr>
          <a:xfrm>
            <a:off x="4657725" y="6029325"/>
            <a:ext cx="4186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실습 시나리오는 자신의 교육 환경에 맞게 응용하여 활용하세요. 모든 단계를 한 번에 완료하려 하기보다 점진적으로 적용해 나가는 것이 효과적입니다.</a:t>
            </a:r>
            <a:endParaRPr lang="en-US" sz="788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636865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300038"/>
            <a:ext cx="357188" cy="35718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85813" y="285750"/>
            <a:ext cx="2468333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2025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추가 자료 및 참고 링크</a:t>
            </a:r>
            <a:endParaRPr lang="en-US" sz="2025" dirty="0"/>
          </a:p>
        </p:txBody>
      </p:sp>
      <p:sp>
        <p:nvSpPr>
          <p:cNvPr id="5" name="Text 1"/>
          <p:cNvSpPr/>
          <p:nvPr/>
        </p:nvSpPr>
        <p:spPr>
          <a:xfrm>
            <a:off x="285750" y="814388"/>
            <a:ext cx="3929063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학습 자료 및 튜토리얼</a:t>
            </a:r>
            <a:endParaRPr lang="en-US" sz="1350" dirty="0"/>
          </a:p>
        </p:txBody>
      </p:sp>
      <p:sp>
        <p:nvSpPr>
          <p:cNvPr id="6" name="Shape 2"/>
          <p:cNvSpPr/>
          <p:nvPr/>
        </p:nvSpPr>
        <p:spPr>
          <a:xfrm>
            <a:off x="285750" y="1143000"/>
            <a:ext cx="3857625" cy="153947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555" y="1285875"/>
            <a:ext cx="125016" cy="14287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8656" y="1260872"/>
            <a:ext cx="135474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크롬 브라우저 공식 자료</a:t>
            </a:r>
            <a:endParaRPr lang="en-US" sz="1013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656" y="1585913"/>
            <a:ext cx="142875" cy="114300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864394" y="1535906"/>
            <a:ext cx="1344309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Chrome 도움말 센터</a:t>
            </a:r>
            <a:endParaRPr lang="en-US" sz="788" dirty="0"/>
          </a:p>
        </p:txBody>
      </p:sp>
      <p:sp>
        <p:nvSpPr>
          <p:cNvPr id="11" name="Text 5"/>
          <p:cNvSpPr/>
          <p:nvPr/>
        </p:nvSpPr>
        <p:spPr>
          <a:xfrm>
            <a:off x="864394" y="1685925"/>
            <a:ext cx="1344309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support.google.com/chrome</a:t>
            </a:r>
            <a:endParaRPr lang="en-US" sz="731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8656" y="1932384"/>
            <a:ext cx="142875" cy="114300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864394" y="1882378"/>
            <a:ext cx="1407542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Chrome 웹 스토어</a:t>
            </a:r>
            <a:endParaRPr lang="en-US" sz="788" dirty="0"/>
          </a:p>
        </p:txBody>
      </p:sp>
      <p:sp>
        <p:nvSpPr>
          <p:cNvPr id="14" name="Text 7"/>
          <p:cNvSpPr/>
          <p:nvPr/>
        </p:nvSpPr>
        <p:spPr>
          <a:xfrm>
            <a:off x="864394" y="2032397"/>
            <a:ext cx="1407542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chrome.google.com/webstore</a:t>
            </a:r>
            <a:endParaRPr lang="en-US" sz="731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656" y="2278856"/>
            <a:ext cx="142875" cy="114300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864394" y="2228850"/>
            <a:ext cx="131403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Chrome 개발자 블로그</a:t>
            </a:r>
            <a:endParaRPr lang="en-US" sz="788" dirty="0"/>
          </a:p>
        </p:txBody>
      </p:sp>
      <p:sp>
        <p:nvSpPr>
          <p:cNvPr id="17" name="Text 9"/>
          <p:cNvSpPr/>
          <p:nvPr/>
        </p:nvSpPr>
        <p:spPr>
          <a:xfrm>
            <a:off x="864394" y="2378869"/>
            <a:ext cx="131403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developer.chrome.com/blog</a:t>
            </a:r>
            <a:endParaRPr lang="en-US" sz="731" dirty="0"/>
          </a:p>
        </p:txBody>
      </p:sp>
      <p:sp>
        <p:nvSpPr>
          <p:cNvPr id="18" name="Shape 10"/>
          <p:cNvSpPr/>
          <p:nvPr/>
        </p:nvSpPr>
        <p:spPr>
          <a:xfrm>
            <a:off x="285750" y="2789634"/>
            <a:ext cx="3857625" cy="153947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19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0766" y="2932509"/>
            <a:ext cx="178594" cy="142875"/>
          </a:xfrm>
          <a:prstGeom prst="rect">
            <a:avLst/>
          </a:prstGeom>
        </p:spPr>
      </p:pic>
      <p:sp>
        <p:nvSpPr>
          <p:cNvPr id="20" name="Text 11"/>
          <p:cNvSpPr/>
          <p:nvPr/>
        </p:nvSpPr>
        <p:spPr>
          <a:xfrm>
            <a:off x="678656" y="2907506"/>
            <a:ext cx="814694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한글교육 자료</a:t>
            </a:r>
            <a:endParaRPr lang="en-US" sz="1013" dirty="0"/>
          </a:p>
        </p:txBody>
      </p:sp>
      <p:pic>
        <p:nvPicPr>
          <p:cNvPr id="21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656" y="3232547"/>
            <a:ext cx="142875" cy="114300"/>
          </a:xfrm>
          <a:prstGeom prst="rect">
            <a:avLst/>
          </a:prstGeom>
        </p:spPr>
      </p:pic>
      <p:sp>
        <p:nvSpPr>
          <p:cNvPr id="22" name="Text 12"/>
          <p:cNvSpPr/>
          <p:nvPr/>
        </p:nvSpPr>
        <p:spPr>
          <a:xfrm>
            <a:off x="864394" y="3182541"/>
            <a:ext cx="822201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스터디코리안넷</a:t>
            </a:r>
            <a:endParaRPr lang="en-US" sz="788" dirty="0"/>
          </a:p>
        </p:txBody>
      </p:sp>
      <p:sp>
        <p:nvSpPr>
          <p:cNvPr id="23" name="Text 13"/>
          <p:cNvSpPr/>
          <p:nvPr/>
        </p:nvSpPr>
        <p:spPr>
          <a:xfrm>
            <a:off x="864394" y="3332559"/>
            <a:ext cx="822201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study.korean.net</a:t>
            </a:r>
            <a:endParaRPr lang="en-US" sz="731" dirty="0"/>
          </a:p>
        </p:txBody>
      </p:sp>
      <p:pic>
        <p:nvPicPr>
          <p:cNvPr id="24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656" y="3579019"/>
            <a:ext cx="142875" cy="114300"/>
          </a:xfrm>
          <a:prstGeom prst="rect">
            <a:avLst/>
          </a:prstGeom>
        </p:spPr>
      </p:pic>
      <p:sp>
        <p:nvSpPr>
          <p:cNvPr id="25" name="Text 14"/>
          <p:cNvSpPr/>
          <p:nvPr/>
        </p:nvSpPr>
        <p:spPr>
          <a:xfrm>
            <a:off x="864394" y="3529013"/>
            <a:ext cx="1385608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국립국어원 한국어교수학습샘터</a:t>
            </a:r>
            <a:endParaRPr lang="en-US" sz="788" dirty="0"/>
          </a:p>
        </p:txBody>
      </p:sp>
      <p:sp>
        <p:nvSpPr>
          <p:cNvPr id="26" name="Text 15"/>
          <p:cNvSpPr/>
          <p:nvPr/>
        </p:nvSpPr>
        <p:spPr>
          <a:xfrm>
            <a:off x="864394" y="3679031"/>
            <a:ext cx="1385608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kcenter.korean.go.kr</a:t>
            </a:r>
            <a:endParaRPr lang="en-US" sz="731" dirty="0"/>
          </a:p>
        </p:txBody>
      </p:sp>
      <p:pic>
        <p:nvPicPr>
          <p:cNvPr id="27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8656" y="3925491"/>
            <a:ext cx="142875" cy="114300"/>
          </a:xfrm>
          <a:prstGeom prst="rect">
            <a:avLst/>
          </a:prstGeom>
        </p:spPr>
      </p:pic>
      <p:sp>
        <p:nvSpPr>
          <p:cNvPr id="28" name="Text 16"/>
          <p:cNvSpPr/>
          <p:nvPr/>
        </p:nvSpPr>
        <p:spPr>
          <a:xfrm>
            <a:off x="864394" y="3875484"/>
            <a:ext cx="124228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재미한국학교협의회 (NAKS)</a:t>
            </a:r>
            <a:endParaRPr lang="en-US" sz="788" dirty="0"/>
          </a:p>
        </p:txBody>
      </p:sp>
      <p:sp>
        <p:nvSpPr>
          <p:cNvPr id="29" name="Text 17"/>
          <p:cNvSpPr/>
          <p:nvPr/>
        </p:nvSpPr>
        <p:spPr>
          <a:xfrm>
            <a:off x="864394" y="4025503"/>
            <a:ext cx="124228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www.naks.org</a:t>
            </a:r>
            <a:endParaRPr lang="en-US" sz="731" dirty="0"/>
          </a:p>
        </p:txBody>
      </p:sp>
      <p:sp>
        <p:nvSpPr>
          <p:cNvPr id="30" name="Shape 18"/>
          <p:cNvSpPr/>
          <p:nvPr/>
        </p:nvSpPr>
        <p:spPr>
          <a:xfrm>
            <a:off x="285750" y="4436269"/>
            <a:ext cx="3857625" cy="153947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31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8625" y="4579144"/>
            <a:ext cx="142875" cy="142875"/>
          </a:xfrm>
          <a:prstGeom prst="rect">
            <a:avLst/>
          </a:prstGeom>
        </p:spPr>
      </p:pic>
      <p:sp>
        <p:nvSpPr>
          <p:cNvPr id="32" name="Text 19"/>
          <p:cNvSpPr/>
          <p:nvPr/>
        </p:nvSpPr>
        <p:spPr>
          <a:xfrm>
            <a:off x="678656" y="4554141"/>
            <a:ext cx="96641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디지털 교육 도구</a:t>
            </a:r>
            <a:endParaRPr lang="en-US" sz="1013" dirty="0"/>
          </a:p>
        </p:txBody>
      </p:sp>
      <p:pic>
        <p:nvPicPr>
          <p:cNvPr id="3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8656" y="4879181"/>
            <a:ext cx="142875" cy="114300"/>
          </a:xfrm>
          <a:prstGeom prst="rect">
            <a:avLst/>
          </a:prstGeom>
        </p:spPr>
      </p:pic>
      <p:sp>
        <p:nvSpPr>
          <p:cNvPr id="34" name="Text 20"/>
          <p:cNvSpPr/>
          <p:nvPr/>
        </p:nvSpPr>
        <p:spPr>
          <a:xfrm>
            <a:off x="864394" y="4829175"/>
            <a:ext cx="1140014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Brisk Teaching</a:t>
            </a:r>
            <a:endParaRPr lang="en-US" sz="788" dirty="0"/>
          </a:p>
        </p:txBody>
      </p:sp>
      <p:sp>
        <p:nvSpPr>
          <p:cNvPr id="35" name="Text 21"/>
          <p:cNvSpPr/>
          <p:nvPr/>
        </p:nvSpPr>
        <p:spPr>
          <a:xfrm>
            <a:off x="864394" y="4979194"/>
            <a:ext cx="1140014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www.briskteaching.com</a:t>
            </a:r>
            <a:endParaRPr lang="en-US" sz="731" dirty="0"/>
          </a:p>
        </p:txBody>
      </p:sp>
      <p:pic>
        <p:nvPicPr>
          <p:cNvPr id="36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8656" y="5225653"/>
            <a:ext cx="142875" cy="114300"/>
          </a:xfrm>
          <a:prstGeom prst="rect">
            <a:avLst/>
          </a:prstGeom>
        </p:spPr>
      </p:pic>
      <p:sp>
        <p:nvSpPr>
          <p:cNvPr id="37" name="Text 22"/>
          <p:cNvSpPr/>
          <p:nvPr/>
        </p:nvSpPr>
        <p:spPr>
          <a:xfrm>
            <a:off x="864394" y="5175647"/>
            <a:ext cx="127253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Canva 교육자용</a:t>
            </a:r>
            <a:endParaRPr lang="en-US" sz="788" dirty="0"/>
          </a:p>
        </p:txBody>
      </p:sp>
      <p:sp>
        <p:nvSpPr>
          <p:cNvPr id="38" name="Text 23"/>
          <p:cNvSpPr/>
          <p:nvPr/>
        </p:nvSpPr>
        <p:spPr>
          <a:xfrm>
            <a:off x="864394" y="5325666"/>
            <a:ext cx="127253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www.canva.com/education</a:t>
            </a:r>
            <a:endParaRPr lang="en-US" sz="731" dirty="0"/>
          </a:p>
        </p:txBody>
      </p:sp>
      <p:pic>
        <p:nvPicPr>
          <p:cNvPr id="39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8656" y="5572125"/>
            <a:ext cx="142875" cy="114300"/>
          </a:xfrm>
          <a:prstGeom prst="rect">
            <a:avLst/>
          </a:prstGeom>
        </p:spPr>
      </p:pic>
      <p:sp>
        <p:nvSpPr>
          <p:cNvPr id="40" name="Text 24"/>
          <p:cNvSpPr/>
          <p:nvPr/>
        </p:nvSpPr>
        <p:spPr>
          <a:xfrm>
            <a:off x="864394" y="5522119"/>
            <a:ext cx="160664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Google Workspace for Education</a:t>
            </a:r>
            <a:endParaRPr lang="en-US" sz="788" dirty="0"/>
          </a:p>
        </p:txBody>
      </p:sp>
      <p:sp>
        <p:nvSpPr>
          <p:cNvPr id="41" name="Text 25"/>
          <p:cNvSpPr/>
          <p:nvPr/>
        </p:nvSpPr>
        <p:spPr>
          <a:xfrm>
            <a:off x="864394" y="5672138"/>
            <a:ext cx="160664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edu.google.com</a:t>
            </a:r>
            <a:endParaRPr lang="en-US" sz="731" dirty="0"/>
          </a:p>
        </p:txBody>
      </p:sp>
      <p:sp>
        <p:nvSpPr>
          <p:cNvPr id="42" name="Text 26"/>
          <p:cNvSpPr/>
          <p:nvPr/>
        </p:nvSpPr>
        <p:spPr>
          <a:xfrm>
            <a:off x="4572000" y="814388"/>
            <a:ext cx="4357688" cy="257175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350" b="1" dirty="0">
                <a:solidFill>
                  <a:srgbClr val="34A853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커뮤니티 및 지속적 학습</a:t>
            </a:r>
            <a:endParaRPr lang="en-US" sz="1350" dirty="0"/>
          </a:p>
        </p:txBody>
      </p:sp>
      <p:sp>
        <p:nvSpPr>
          <p:cNvPr id="43" name="Shape 27"/>
          <p:cNvSpPr/>
          <p:nvPr/>
        </p:nvSpPr>
        <p:spPr>
          <a:xfrm>
            <a:off x="4572000" y="1143000"/>
            <a:ext cx="4286250" cy="2307431"/>
          </a:xfrm>
          <a:prstGeom prst="rect">
            <a:avLst/>
          </a:prstGeom>
          <a:solidFill>
            <a:srgbClr val="FFFFFF"/>
          </a:solidFill>
          <a:ln/>
        </p:spPr>
      </p:sp>
      <p:sp>
        <p:nvSpPr>
          <p:cNvPr id="44" name="Text 28"/>
          <p:cNvSpPr/>
          <p:nvPr/>
        </p:nvSpPr>
        <p:spPr>
          <a:xfrm>
            <a:off x="4679156" y="1250156"/>
            <a:ext cx="4143375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EA4335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교사 커뮤니티</a:t>
            </a:r>
            <a:endParaRPr lang="en-US" sz="1013" dirty="0"/>
          </a:p>
        </p:txBody>
      </p:sp>
      <p:pic>
        <p:nvPicPr>
          <p:cNvPr id="45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679156" y="1564481"/>
            <a:ext cx="142875" cy="114300"/>
          </a:xfrm>
          <a:prstGeom prst="rect">
            <a:avLst/>
          </a:prstGeom>
        </p:spPr>
      </p:pic>
      <p:sp>
        <p:nvSpPr>
          <p:cNvPr id="46" name="Text 29"/>
          <p:cNvSpPr/>
          <p:nvPr/>
        </p:nvSpPr>
        <p:spPr>
          <a:xfrm>
            <a:off x="4893469" y="1521619"/>
            <a:ext cx="121502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한글학교 교사 네트워크:</a:t>
            </a:r>
            <a:endParaRPr lang="en-US" sz="900" dirty="0"/>
          </a:p>
        </p:txBody>
      </p:sp>
      <p:sp>
        <p:nvSpPr>
          <p:cNvPr id="47" name="Text 30"/>
          <p:cNvSpPr/>
          <p:nvPr/>
        </p:nvSpPr>
        <p:spPr>
          <a:xfrm>
            <a:off x="4893469" y="1521619"/>
            <a:ext cx="3871354" cy="32682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전 세계 한글학교 교사들의 경험과 자료를 공유하는 온라인 커뮤니티</a:t>
            </a:r>
            <a:endParaRPr lang="en-US" sz="900" dirty="0"/>
          </a:p>
        </p:txBody>
      </p:sp>
      <p:pic>
        <p:nvPicPr>
          <p:cNvPr id="48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79156" y="1964531"/>
            <a:ext cx="142875" cy="114300"/>
          </a:xfrm>
          <a:prstGeom prst="rect">
            <a:avLst/>
          </a:prstGeom>
        </p:spPr>
      </p:pic>
      <p:sp>
        <p:nvSpPr>
          <p:cNvPr id="49" name="Text 31"/>
          <p:cNvSpPr/>
          <p:nvPr/>
        </p:nvSpPr>
        <p:spPr>
          <a:xfrm>
            <a:off x="4893469" y="1921669"/>
            <a:ext cx="794407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교육 기술 포럼:</a:t>
            </a:r>
            <a:endParaRPr lang="en-US" sz="900" dirty="0"/>
          </a:p>
        </p:txBody>
      </p:sp>
      <p:sp>
        <p:nvSpPr>
          <p:cNvPr id="50" name="Text 32"/>
          <p:cNvSpPr/>
          <p:nvPr/>
        </p:nvSpPr>
        <p:spPr>
          <a:xfrm>
            <a:off x="5616439" y="1921669"/>
            <a:ext cx="2967810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최신 교육 기술 트렌드와 디지털 도구 활용법을 논의하는 포럼</a:t>
            </a:r>
            <a:endParaRPr lang="en-US" sz="900" dirty="0"/>
          </a:p>
        </p:txBody>
      </p:sp>
      <p:pic>
        <p:nvPicPr>
          <p:cNvPr id="51" name="Image 16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679156" y="2214563"/>
            <a:ext cx="142875" cy="114300"/>
          </a:xfrm>
          <a:prstGeom prst="rect">
            <a:avLst/>
          </a:prstGeom>
        </p:spPr>
      </p:pic>
      <p:sp>
        <p:nvSpPr>
          <p:cNvPr id="52" name="Text 33"/>
          <p:cNvSpPr/>
          <p:nvPr/>
        </p:nvSpPr>
        <p:spPr>
          <a:xfrm>
            <a:off x="4893469" y="2171700"/>
            <a:ext cx="899554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크롬 교육자 그룹:</a:t>
            </a:r>
            <a:endParaRPr lang="en-US" sz="900" dirty="0"/>
          </a:p>
        </p:txBody>
      </p:sp>
      <p:sp>
        <p:nvSpPr>
          <p:cNvPr id="53" name="Text 34"/>
          <p:cNvSpPr/>
          <p:nvPr/>
        </p:nvSpPr>
        <p:spPr>
          <a:xfrm>
            <a:off x="5721586" y="2171700"/>
            <a:ext cx="2727768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크롬 브라우저와 구글 도구를 교육에 활용하는 교사 모임</a:t>
            </a:r>
            <a:endParaRPr lang="en-US" sz="900" dirty="0"/>
          </a:p>
        </p:txBody>
      </p:sp>
      <p:sp>
        <p:nvSpPr>
          <p:cNvPr id="54" name="Shape 35"/>
          <p:cNvSpPr/>
          <p:nvPr/>
        </p:nvSpPr>
        <p:spPr>
          <a:xfrm>
            <a:off x="5000625" y="2464594"/>
            <a:ext cx="714375" cy="714375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55" name="Image 17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32797" y="2678906"/>
            <a:ext cx="250031" cy="285750"/>
          </a:xfrm>
          <a:prstGeom prst="rect">
            <a:avLst/>
          </a:prstGeom>
        </p:spPr>
      </p:pic>
      <p:sp>
        <p:nvSpPr>
          <p:cNvPr id="56" name="Text 36"/>
          <p:cNvSpPr/>
          <p:nvPr/>
        </p:nvSpPr>
        <p:spPr>
          <a:xfrm>
            <a:off x="5000625" y="3214688"/>
            <a:ext cx="78581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교사 네트워크</a:t>
            </a:r>
            <a:endParaRPr lang="en-US" sz="675" dirty="0"/>
          </a:p>
        </p:txBody>
      </p:sp>
      <p:sp>
        <p:nvSpPr>
          <p:cNvPr id="57" name="Shape 37"/>
          <p:cNvSpPr/>
          <p:nvPr/>
        </p:nvSpPr>
        <p:spPr>
          <a:xfrm>
            <a:off x="6357938" y="2464594"/>
            <a:ext cx="714375" cy="714375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58" name="Image 18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90109" y="2678906"/>
            <a:ext cx="250031" cy="285750"/>
          </a:xfrm>
          <a:prstGeom prst="rect">
            <a:avLst/>
          </a:prstGeom>
        </p:spPr>
      </p:pic>
      <p:sp>
        <p:nvSpPr>
          <p:cNvPr id="59" name="Text 38"/>
          <p:cNvSpPr/>
          <p:nvPr/>
        </p:nvSpPr>
        <p:spPr>
          <a:xfrm>
            <a:off x="6357938" y="3214688"/>
            <a:ext cx="78581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기술 포럼</a:t>
            </a:r>
            <a:endParaRPr lang="en-US" sz="675" dirty="0"/>
          </a:p>
        </p:txBody>
      </p:sp>
      <p:sp>
        <p:nvSpPr>
          <p:cNvPr id="60" name="Shape 39"/>
          <p:cNvSpPr/>
          <p:nvPr/>
        </p:nvSpPr>
        <p:spPr>
          <a:xfrm>
            <a:off x="7715250" y="2464594"/>
            <a:ext cx="714375" cy="714375"/>
          </a:xfrm>
          <a:prstGeom prst="rect">
            <a:avLst/>
          </a:prstGeom>
          <a:solidFill>
            <a:srgbClr val="F5F5F5"/>
          </a:solidFill>
          <a:ln/>
        </p:spPr>
      </p:sp>
      <p:pic>
        <p:nvPicPr>
          <p:cNvPr id="61" name="Image 19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947422" y="2678906"/>
            <a:ext cx="250031" cy="285750"/>
          </a:xfrm>
          <a:prstGeom prst="rect">
            <a:avLst/>
          </a:prstGeom>
        </p:spPr>
      </p:pic>
      <p:sp>
        <p:nvSpPr>
          <p:cNvPr id="62" name="Text 40"/>
          <p:cNvSpPr/>
          <p:nvPr/>
        </p:nvSpPr>
        <p:spPr>
          <a:xfrm>
            <a:off x="7715250" y="3214688"/>
            <a:ext cx="785813" cy="128588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algn="ctr" indent="0" marL="0">
              <a:buNone/>
            </a:pPr>
            <a:r>
              <a:rPr lang="en-US" sz="675" b="1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교육자 그룹</a:t>
            </a:r>
            <a:endParaRPr lang="en-US" sz="675" dirty="0"/>
          </a:p>
        </p:txBody>
      </p:sp>
      <p:sp>
        <p:nvSpPr>
          <p:cNvPr id="63" name="Shape 41"/>
          <p:cNvSpPr/>
          <p:nvPr/>
        </p:nvSpPr>
        <p:spPr>
          <a:xfrm>
            <a:off x="4572000" y="3557588"/>
            <a:ext cx="4286250" cy="1539478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64" name="Image 20" descr="preencoded.png">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697016" y="3700463"/>
            <a:ext cx="178594" cy="142875"/>
          </a:xfrm>
          <a:prstGeom prst="rect">
            <a:avLst/>
          </a:prstGeom>
        </p:spPr>
      </p:pic>
      <p:sp>
        <p:nvSpPr>
          <p:cNvPr id="65" name="Text 42"/>
          <p:cNvSpPr/>
          <p:nvPr/>
        </p:nvSpPr>
        <p:spPr>
          <a:xfrm>
            <a:off x="4964906" y="3675459"/>
            <a:ext cx="696376" cy="19288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1013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온라인 강좌</a:t>
            </a:r>
            <a:endParaRPr lang="en-US" sz="1013" dirty="0"/>
          </a:p>
        </p:txBody>
      </p:sp>
      <p:pic>
        <p:nvPicPr>
          <p:cNvPr id="66" name="Image 21" descr="preencoded.png">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964906" y="4000500"/>
            <a:ext cx="142875" cy="114300"/>
          </a:xfrm>
          <a:prstGeom prst="rect">
            <a:avLst/>
          </a:prstGeom>
        </p:spPr>
      </p:pic>
      <p:sp>
        <p:nvSpPr>
          <p:cNvPr id="67" name="Text 43"/>
          <p:cNvSpPr/>
          <p:nvPr/>
        </p:nvSpPr>
        <p:spPr>
          <a:xfrm>
            <a:off x="5150644" y="3950494"/>
            <a:ext cx="1078427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티처빌 - 크롬 활용 강좌</a:t>
            </a:r>
            <a:endParaRPr lang="en-US" sz="788" dirty="0"/>
          </a:p>
        </p:txBody>
      </p:sp>
      <p:sp>
        <p:nvSpPr>
          <p:cNvPr id="68" name="Text 44"/>
          <p:cNvSpPr/>
          <p:nvPr/>
        </p:nvSpPr>
        <p:spPr>
          <a:xfrm>
            <a:off x="5150644" y="4100513"/>
            <a:ext cx="1078427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www.teacherville.co.kr</a:t>
            </a:r>
            <a:endParaRPr lang="en-US" sz="731" dirty="0"/>
          </a:p>
        </p:txBody>
      </p:sp>
      <p:pic>
        <p:nvPicPr>
          <p:cNvPr id="69" name="Image 22" descr="preencoded.png">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4964906" y="4346972"/>
            <a:ext cx="142875" cy="114300"/>
          </a:xfrm>
          <a:prstGeom prst="rect">
            <a:avLst/>
          </a:prstGeom>
        </p:spPr>
      </p:pic>
      <p:sp>
        <p:nvSpPr>
          <p:cNvPr id="70" name="Text 45"/>
          <p:cNvSpPr/>
          <p:nvPr/>
        </p:nvSpPr>
        <p:spPr>
          <a:xfrm>
            <a:off x="5150644" y="4296966"/>
            <a:ext cx="1422136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구글 교육자 센터</a:t>
            </a:r>
            <a:endParaRPr lang="en-US" sz="788" dirty="0"/>
          </a:p>
        </p:txBody>
      </p:sp>
      <p:sp>
        <p:nvSpPr>
          <p:cNvPr id="71" name="Text 46"/>
          <p:cNvSpPr/>
          <p:nvPr/>
        </p:nvSpPr>
        <p:spPr>
          <a:xfrm>
            <a:off x="5150644" y="4446984"/>
            <a:ext cx="1422136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teachercenter.withgoogle.com</a:t>
            </a:r>
            <a:endParaRPr lang="en-US" sz="731" dirty="0"/>
          </a:p>
        </p:txBody>
      </p:sp>
      <p:pic>
        <p:nvPicPr>
          <p:cNvPr id="72" name="Image 23" descr="preencoded.png">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964906" y="4693444"/>
            <a:ext cx="142875" cy="114300"/>
          </a:xfrm>
          <a:prstGeom prst="rect">
            <a:avLst/>
          </a:prstGeom>
        </p:spPr>
      </p:pic>
      <p:sp>
        <p:nvSpPr>
          <p:cNvPr id="73" name="Text 47"/>
          <p:cNvSpPr/>
          <p:nvPr/>
        </p:nvSpPr>
        <p:spPr>
          <a:xfrm>
            <a:off x="5150644" y="4643438"/>
            <a:ext cx="1182625" cy="150019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한국어 교원 온라인 연수</a:t>
            </a:r>
            <a:endParaRPr lang="en-US" sz="788" dirty="0"/>
          </a:p>
        </p:txBody>
      </p:sp>
      <p:sp>
        <p:nvSpPr>
          <p:cNvPr id="74" name="Text 48"/>
          <p:cNvSpPr/>
          <p:nvPr/>
        </p:nvSpPr>
        <p:spPr>
          <a:xfrm>
            <a:off x="5150644" y="4793456"/>
            <a:ext cx="1182625" cy="139303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31" b="1" dirty="0">
                <a:solidFill>
                  <a:srgbClr val="4285F4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www.sejonghakdang.org</a:t>
            </a:r>
            <a:endParaRPr lang="en-US" sz="731" dirty="0"/>
          </a:p>
        </p:txBody>
      </p:sp>
      <p:sp>
        <p:nvSpPr>
          <p:cNvPr id="75" name="Shape 49"/>
          <p:cNvSpPr/>
          <p:nvPr/>
        </p:nvSpPr>
        <p:spPr>
          <a:xfrm>
            <a:off x="4572000" y="5204222"/>
            <a:ext cx="4286250" cy="628650"/>
          </a:xfrm>
          <a:prstGeom prst="rect">
            <a:avLst/>
          </a:prstGeom>
          <a:solidFill>
            <a:srgbClr val="DBEAFE"/>
          </a:solidFill>
          <a:ln/>
        </p:spPr>
      </p:sp>
      <p:pic>
        <p:nvPicPr>
          <p:cNvPr id="76" name="Image 24" descr="preencoded.png">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4657725" y="5318522"/>
            <a:ext cx="85725" cy="114300"/>
          </a:xfrm>
          <a:prstGeom prst="rect">
            <a:avLst/>
          </a:prstGeom>
        </p:spPr>
      </p:pic>
      <p:sp>
        <p:nvSpPr>
          <p:cNvPr id="77" name="Text 50"/>
          <p:cNvSpPr/>
          <p:nvPr/>
        </p:nvSpPr>
        <p:spPr>
          <a:xfrm>
            <a:off x="4800600" y="5297091"/>
            <a:ext cx="416626" cy="155377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900" b="1" dirty="0">
                <a:solidFill>
                  <a:srgbClr val="1E40AF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교사 팁</a:t>
            </a:r>
            <a:endParaRPr lang="en-US" sz="900" dirty="0"/>
          </a:p>
        </p:txBody>
      </p:sp>
      <p:sp>
        <p:nvSpPr>
          <p:cNvPr id="78" name="Text 51"/>
          <p:cNvSpPr/>
          <p:nvPr/>
        </p:nvSpPr>
        <p:spPr>
          <a:xfrm>
            <a:off x="4657725" y="5461397"/>
            <a:ext cx="4186238" cy="2857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indent="0" marL="0">
              <a:buNone/>
            </a:pPr>
            <a:r>
              <a:rPr lang="en-US" sz="788" dirty="0">
                <a:solidFill>
                  <a:srgbClr val="000000"/>
                </a:solidFill>
                <a:latin typeface="Noto Sans" pitchFamily="34" charset="0"/>
                <a:ea typeface="Noto Sans" pitchFamily="34" charset="-122"/>
                <a:cs typeface="Noto Sans" pitchFamily="34" charset="-120"/>
              </a:rPr>
              <a:t>디지털 도구와 교육 트렌드는 빠르게 변화합니다. 커뮤니티에 참여하고 정기적으로 새로운 도구와 방법을 탐색하는 것이 중요합니다. 작은 변화부터 시작해 점진적으로 디지털 역량을 키워나가세요.</a:t>
            </a:r>
            <a:endParaRPr lang="en-US" sz="788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2025-06-29T17:36:08Z</dcterms:created>
  <dcterms:modified xsi:type="dcterms:W3CDTF">2025-06-29T17:36:08Z</dcterms:modified>
</cp:coreProperties>
</file>